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65" r:id="rId5"/>
    <p:sldId id="272" r:id="rId6"/>
    <p:sldId id="274" r:id="rId7"/>
    <p:sldId id="273" r:id="rId8"/>
    <p:sldId id="275" r:id="rId9"/>
    <p:sldId id="276" r:id="rId10"/>
    <p:sldId id="277" r:id="rId11"/>
    <p:sldId id="278" r:id="rId12"/>
    <p:sldId id="269" r:id="rId13"/>
    <p:sldId id="281" r:id="rId14"/>
    <p:sldId id="270" r:id="rId15"/>
    <p:sldId id="280" r:id="rId16"/>
    <p:sldId id="285" r:id="rId17"/>
    <p:sldId id="282" r:id="rId18"/>
    <p:sldId id="283" r:id="rId19"/>
    <p:sldId id="259" r:id="rId20"/>
    <p:sldId id="261" r:id="rId21"/>
    <p:sldId id="284" r:id="rId22"/>
    <p:sldId id="258" r:id="rId23"/>
    <p:sldId id="266" r:id="rId24"/>
    <p:sldId id="257" r:id="rId25"/>
    <p:sldId id="267" r:id="rId26"/>
    <p:sldId id="260" r:id="rId27"/>
    <p:sldId id="271"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18" autoAdjust="0"/>
    <p:restoredTop sz="94660"/>
  </p:normalViewPr>
  <p:slideViewPr>
    <p:cSldViewPr snapToGrid="0">
      <p:cViewPr varScale="1">
        <p:scale>
          <a:sx n="112" d="100"/>
          <a:sy n="112" d="100"/>
        </p:scale>
        <p:origin x="2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86008A-5644-482E-BFA0-7857F7E589C5}"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DAEF4EAF-4DEE-4A1D-AE47-12BAD4EE3EB9}">
      <dgm:prSet/>
      <dgm:spPr/>
      <dgm:t>
        <a:bodyPr/>
        <a:lstStyle/>
        <a:p>
          <a:r>
            <a:rPr lang="en-US" dirty="0"/>
            <a:t>AZƏRBAYCAN-ANTARKTİDA ELMİ EKSPEDİSİYASI</a:t>
          </a:r>
        </a:p>
      </dgm:t>
    </dgm:pt>
    <dgm:pt modelId="{01D17F0E-5FE0-43BB-B8F5-F83EC2B97F97}" type="sibTrans" cxnId="{7D7D8EF8-C987-4AF4-ACF0-212D332BD511}">
      <dgm:prSet/>
      <dgm:spPr/>
      <dgm:t>
        <a:bodyPr/>
        <a:lstStyle/>
        <a:p>
          <a:endParaRPr lang="en-US"/>
        </a:p>
      </dgm:t>
    </dgm:pt>
    <dgm:pt modelId="{1EC5FF39-A19E-4E23-B84A-15017BD12151}" type="parTrans" cxnId="{7D7D8EF8-C987-4AF4-ACF0-212D332BD511}">
      <dgm:prSet/>
      <dgm:spPr/>
      <dgm:t>
        <a:bodyPr/>
        <a:lstStyle/>
        <a:p>
          <a:endParaRPr lang="en-US"/>
        </a:p>
      </dgm:t>
    </dgm:pt>
    <dgm:pt modelId="{EE186E4B-48C1-422C-B94C-13B6013EB103}">
      <dgm:prSet/>
      <dgm:spPr/>
      <dgm:t>
        <a:bodyPr/>
        <a:lstStyle/>
        <a:p>
          <a:r>
            <a:rPr lang="en-US" b="0" i="0" dirty="0"/>
            <a:t>AZƏRBAYCAN-AFRİKA ELMİ EKSPEDİSİYASI</a:t>
          </a:r>
          <a:endParaRPr lang="en-US" b="0" dirty="0"/>
        </a:p>
      </dgm:t>
    </dgm:pt>
    <dgm:pt modelId="{E86B6442-37A4-4402-B0C7-5416078623B8}" type="sibTrans" cxnId="{941A29D9-2DDD-491F-A9DE-755CF58FE0EE}">
      <dgm:prSet/>
      <dgm:spPr/>
      <dgm:t>
        <a:bodyPr/>
        <a:lstStyle/>
        <a:p>
          <a:endParaRPr lang="en-US"/>
        </a:p>
      </dgm:t>
    </dgm:pt>
    <dgm:pt modelId="{FFFDC6F0-EAF1-4B60-9DDD-CC46249A1CEA}" type="parTrans" cxnId="{941A29D9-2DDD-491F-A9DE-755CF58FE0EE}">
      <dgm:prSet/>
      <dgm:spPr/>
      <dgm:t>
        <a:bodyPr/>
        <a:lstStyle/>
        <a:p>
          <a:endParaRPr lang="en-US"/>
        </a:p>
      </dgm:t>
    </dgm:pt>
    <dgm:pt modelId="{46940718-1E3E-4ABE-A493-C8876A66CFCA}">
      <dgm:prSet/>
      <dgm:spPr/>
      <dgm:t>
        <a:bodyPr/>
        <a:lstStyle/>
        <a:p>
          <a:r>
            <a:rPr lang="en-US" dirty="0"/>
            <a:t>AZƏRBAYCAN-CƏNUBİ AMERİKA ELMİ EKSPEDİSİYASİ</a:t>
          </a:r>
          <a:endParaRPr lang="ru-RU" dirty="0"/>
        </a:p>
      </dgm:t>
    </dgm:pt>
    <dgm:pt modelId="{E323A073-4E12-421C-B246-D7B1F9F86B92}" type="sibTrans" cxnId="{546A6853-6C16-4E54-9FE5-B56AB7ADE607}">
      <dgm:prSet/>
      <dgm:spPr/>
      <dgm:t>
        <a:bodyPr/>
        <a:lstStyle/>
        <a:p>
          <a:endParaRPr lang="ru-RU"/>
        </a:p>
      </dgm:t>
    </dgm:pt>
    <dgm:pt modelId="{6CAEE702-BDCF-49F0-9FE1-CD7314C60132}" type="parTrans" cxnId="{546A6853-6C16-4E54-9FE5-B56AB7ADE607}">
      <dgm:prSet/>
      <dgm:spPr/>
      <dgm:t>
        <a:bodyPr/>
        <a:lstStyle/>
        <a:p>
          <a:endParaRPr lang="ru-RU"/>
        </a:p>
      </dgm:t>
    </dgm:pt>
    <dgm:pt modelId="{3A42FC6C-EC8C-4050-8CF1-398FB4FB19F2}" type="pres">
      <dgm:prSet presAssocID="{DC86008A-5644-482E-BFA0-7857F7E589C5}" presName="outerComposite" presStyleCnt="0">
        <dgm:presLayoutVars>
          <dgm:chMax val="5"/>
          <dgm:dir/>
          <dgm:resizeHandles val="exact"/>
        </dgm:presLayoutVars>
      </dgm:prSet>
      <dgm:spPr/>
      <dgm:t>
        <a:bodyPr/>
        <a:lstStyle/>
        <a:p>
          <a:endParaRPr lang="en-US"/>
        </a:p>
      </dgm:t>
    </dgm:pt>
    <dgm:pt modelId="{FAFFC04D-13D1-47AA-B143-170F6DE89254}" type="pres">
      <dgm:prSet presAssocID="{DC86008A-5644-482E-BFA0-7857F7E589C5}" presName="dummyMaxCanvas" presStyleCnt="0">
        <dgm:presLayoutVars/>
      </dgm:prSet>
      <dgm:spPr/>
    </dgm:pt>
    <dgm:pt modelId="{9925B9FE-F372-4911-885B-370574D62387}" type="pres">
      <dgm:prSet presAssocID="{DC86008A-5644-482E-BFA0-7857F7E589C5}" presName="ThreeNodes_1" presStyleLbl="node1" presStyleIdx="0" presStyleCnt="3">
        <dgm:presLayoutVars>
          <dgm:bulletEnabled val="1"/>
        </dgm:presLayoutVars>
      </dgm:prSet>
      <dgm:spPr/>
      <dgm:t>
        <a:bodyPr/>
        <a:lstStyle/>
        <a:p>
          <a:endParaRPr lang="en-US"/>
        </a:p>
      </dgm:t>
    </dgm:pt>
    <dgm:pt modelId="{3A7DCE09-194E-453C-A9A9-2634D12197ED}" type="pres">
      <dgm:prSet presAssocID="{DC86008A-5644-482E-BFA0-7857F7E589C5}" presName="ThreeNodes_2" presStyleLbl="node1" presStyleIdx="1" presStyleCnt="3" custLinFactNeighborX="-1311" custLinFactNeighborY="-3210">
        <dgm:presLayoutVars>
          <dgm:bulletEnabled val="1"/>
        </dgm:presLayoutVars>
      </dgm:prSet>
      <dgm:spPr/>
      <dgm:t>
        <a:bodyPr/>
        <a:lstStyle/>
        <a:p>
          <a:endParaRPr lang="en-US"/>
        </a:p>
      </dgm:t>
    </dgm:pt>
    <dgm:pt modelId="{BEABE6A2-9B57-41E3-BA85-6C589234493D}" type="pres">
      <dgm:prSet presAssocID="{DC86008A-5644-482E-BFA0-7857F7E589C5}" presName="ThreeNodes_3" presStyleLbl="node1" presStyleIdx="2" presStyleCnt="3">
        <dgm:presLayoutVars>
          <dgm:bulletEnabled val="1"/>
        </dgm:presLayoutVars>
      </dgm:prSet>
      <dgm:spPr/>
      <dgm:t>
        <a:bodyPr/>
        <a:lstStyle/>
        <a:p>
          <a:endParaRPr lang="en-US"/>
        </a:p>
      </dgm:t>
    </dgm:pt>
    <dgm:pt modelId="{9C039C49-49F0-4F6B-A8E1-C730FC0E9698}" type="pres">
      <dgm:prSet presAssocID="{DC86008A-5644-482E-BFA0-7857F7E589C5}" presName="ThreeConn_1-2" presStyleLbl="fgAccFollowNode1" presStyleIdx="0" presStyleCnt="2">
        <dgm:presLayoutVars>
          <dgm:bulletEnabled val="1"/>
        </dgm:presLayoutVars>
      </dgm:prSet>
      <dgm:spPr/>
      <dgm:t>
        <a:bodyPr/>
        <a:lstStyle/>
        <a:p>
          <a:endParaRPr lang="en-US"/>
        </a:p>
      </dgm:t>
    </dgm:pt>
    <dgm:pt modelId="{606F3066-BBF5-4D61-9A4D-406BC161BB01}" type="pres">
      <dgm:prSet presAssocID="{DC86008A-5644-482E-BFA0-7857F7E589C5}" presName="ThreeConn_2-3" presStyleLbl="fgAccFollowNode1" presStyleIdx="1" presStyleCnt="2">
        <dgm:presLayoutVars>
          <dgm:bulletEnabled val="1"/>
        </dgm:presLayoutVars>
      </dgm:prSet>
      <dgm:spPr/>
      <dgm:t>
        <a:bodyPr/>
        <a:lstStyle/>
        <a:p>
          <a:endParaRPr lang="en-US"/>
        </a:p>
      </dgm:t>
    </dgm:pt>
    <dgm:pt modelId="{A5DB4A60-A0B4-49B8-88B2-15B76CCA7213}" type="pres">
      <dgm:prSet presAssocID="{DC86008A-5644-482E-BFA0-7857F7E589C5}" presName="ThreeNodes_1_text" presStyleLbl="node1" presStyleIdx="2" presStyleCnt="3">
        <dgm:presLayoutVars>
          <dgm:bulletEnabled val="1"/>
        </dgm:presLayoutVars>
      </dgm:prSet>
      <dgm:spPr/>
      <dgm:t>
        <a:bodyPr/>
        <a:lstStyle/>
        <a:p>
          <a:endParaRPr lang="en-US"/>
        </a:p>
      </dgm:t>
    </dgm:pt>
    <dgm:pt modelId="{58FA6125-3E2D-44AC-B39F-47FFDAB0C8F7}" type="pres">
      <dgm:prSet presAssocID="{DC86008A-5644-482E-BFA0-7857F7E589C5}" presName="ThreeNodes_2_text" presStyleLbl="node1" presStyleIdx="2" presStyleCnt="3">
        <dgm:presLayoutVars>
          <dgm:bulletEnabled val="1"/>
        </dgm:presLayoutVars>
      </dgm:prSet>
      <dgm:spPr/>
      <dgm:t>
        <a:bodyPr/>
        <a:lstStyle/>
        <a:p>
          <a:endParaRPr lang="en-US"/>
        </a:p>
      </dgm:t>
    </dgm:pt>
    <dgm:pt modelId="{982AEC0C-F3F5-44AA-8F01-32E0821CCEDA}" type="pres">
      <dgm:prSet presAssocID="{DC86008A-5644-482E-BFA0-7857F7E589C5}" presName="ThreeNodes_3_text" presStyleLbl="node1" presStyleIdx="2" presStyleCnt="3">
        <dgm:presLayoutVars>
          <dgm:bulletEnabled val="1"/>
        </dgm:presLayoutVars>
      </dgm:prSet>
      <dgm:spPr/>
      <dgm:t>
        <a:bodyPr/>
        <a:lstStyle/>
        <a:p>
          <a:endParaRPr lang="en-US"/>
        </a:p>
      </dgm:t>
    </dgm:pt>
  </dgm:ptLst>
  <dgm:cxnLst>
    <dgm:cxn modelId="{941A29D9-2DDD-491F-A9DE-755CF58FE0EE}" srcId="{DC86008A-5644-482E-BFA0-7857F7E589C5}" destId="{EE186E4B-48C1-422C-B94C-13B6013EB103}" srcOrd="1" destOrd="0" parTransId="{FFFDC6F0-EAF1-4B60-9DDD-CC46249A1CEA}" sibTransId="{E86B6442-37A4-4402-B0C7-5416078623B8}"/>
    <dgm:cxn modelId="{3EDCA95B-1A72-4638-97CC-575EAF6D8305}" type="presOf" srcId="{46940718-1E3E-4ABE-A493-C8876A66CFCA}" destId="{982AEC0C-F3F5-44AA-8F01-32E0821CCEDA}" srcOrd="1" destOrd="0" presId="urn:microsoft.com/office/officeart/2005/8/layout/vProcess5"/>
    <dgm:cxn modelId="{D6C4814C-741F-441F-8A36-D29B60887F82}" type="presOf" srcId="{DAEF4EAF-4DEE-4A1D-AE47-12BAD4EE3EB9}" destId="{9925B9FE-F372-4911-885B-370574D62387}" srcOrd="0" destOrd="0" presId="urn:microsoft.com/office/officeart/2005/8/layout/vProcess5"/>
    <dgm:cxn modelId="{B4D21F71-76DC-492C-AD44-49019E4F1D9D}" type="presOf" srcId="{46940718-1E3E-4ABE-A493-C8876A66CFCA}" destId="{BEABE6A2-9B57-41E3-BA85-6C589234493D}" srcOrd="0" destOrd="0" presId="urn:microsoft.com/office/officeart/2005/8/layout/vProcess5"/>
    <dgm:cxn modelId="{30DC5AAA-4C82-4CD9-851F-69758F601351}" type="presOf" srcId="{E86B6442-37A4-4402-B0C7-5416078623B8}" destId="{606F3066-BBF5-4D61-9A4D-406BC161BB01}" srcOrd="0" destOrd="0" presId="urn:microsoft.com/office/officeart/2005/8/layout/vProcess5"/>
    <dgm:cxn modelId="{546A6853-6C16-4E54-9FE5-B56AB7ADE607}" srcId="{DC86008A-5644-482E-BFA0-7857F7E589C5}" destId="{46940718-1E3E-4ABE-A493-C8876A66CFCA}" srcOrd="2" destOrd="0" parTransId="{6CAEE702-BDCF-49F0-9FE1-CD7314C60132}" sibTransId="{E323A073-4E12-421C-B246-D7B1F9F86B92}"/>
    <dgm:cxn modelId="{C0560AEF-D620-4F2A-AEAD-D2C36E9884B8}" type="presOf" srcId="{01D17F0E-5FE0-43BB-B8F5-F83EC2B97F97}" destId="{9C039C49-49F0-4F6B-A8E1-C730FC0E9698}" srcOrd="0" destOrd="0" presId="urn:microsoft.com/office/officeart/2005/8/layout/vProcess5"/>
    <dgm:cxn modelId="{7D7D8EF8-C987-4AF4-ACF0-212D332BD511}" srcId="{DC86008A-5644-482E-BFA0-7857F7E589C5}" destId="{DAEF4EAF-4DEE-4A1D-AE47-12BAD4EE3EB9}" srcOrd="0" destOrd="0" parTransId="{1EC5FF39-A19E-4E23-B84A-15017BD12151}" sibTransId="{01D17F0E-5FE0-43BB-B8F5-F83EC2B97F97}"/>
    <dgm:cxn modelId="{E8E23CC4-AA4B-40E7-88BB-3E9FDA6BF0F2}" type="presOf" srcId="{DC86008A-5644-482E-BFA0-7857F7E589C5}" destId="{3A42FC6C-EC8C-4050-8CF1-398FB4FB19F2}" srcOrd="0" destOrd="0" presId="urn:microsoft.com/office/officeart/2005/8/layout/vProcess5"/>
    <dgm:cxn modelId="{023D9843-6759-4E35-8316-A3882F62A2D4}" type="presOf" srcId="{EE186E4B-48C1-422C-B94C-13B6013EB103}" destId="{3A7DCE09-194E-453C-A9A9-2634D12197ED}" srcOrd="0" destOrd="0" presId="urn:microsoft.com/office/officeart/2005/8/layout/vProcess5"/>
    <dgm:cxn modelId="{2A9AA2A6-8A71-408E-AB07-00DE54D0B4BB}" type="presOf" srcId="{EE186E4B-48C1-422C-B94C-13B6013EB103}" destId="{58FA6125-3E2D-44AC-B39F-47FFDAB0C8F7}" srcOrd="1" destOrd="0" presId="urn:microsoft.com/office/officeart/2005/8/layout/vProcess5"/>
    <dgm:cxn modelId="{B6EED8F2-C3A6-48BC-858A-712EBFA34715}" type="presOf" srcId="{DAEF4EAF-4DEE-4A1D-AE47-12BAD4EE3EB9}" destId="{A5DB4A60-A0B4-49B8-88B2-15B76CCA7213}" srcOrd="1" destOrd="0" presId="urn:microsoft.com/office/officeart/2005/8/layout/vProcess5"/>
    <dgm:cxn modelId="{A700793F-B04D-483B-8562-826FCEEA5AFB}" type="presParOf" srcId="{3A42FC6C-EC8C-4050-8CF1-398FB4FB19F2}" destId="{FAFFC04D-13D1-47AA-B143-170F6DE89254}" srcOrd="0" destOrd="0" presId="urn:microsoft.com/office/officeart/2005/8/layout/vProcess5"/>
    <dgm:cxn modelId="{9DC168A2-9029-4441-B1AF-445B8203E93E}" type="presParOf" srcId="{3A42FC6C-EC8C-4050-8CF1-398FB4FB19F2}" destId="{9925B9FE-F372-4911-885B-370574D62387}" srcOrd="1" destOrd="0" presId="urn:microsoft.com/office/officeart/2005/8/layout/vProcess5"/>
    <dgm:cxn modelId="{170FD6C2-AD87-4BB7-9348-17EF6FB9AA65}" type="presParOf" srcId="{3A42FC6C-EC8C-4050-8CF1-398FB4FB19F2}" destId="{3A7DCE09-194E-453C-A9A9-2634D12197ED}" srcOrd="2" destOrd="0" presId="urn:microsoft.com/office/officeart/2005/8/layout/vProcess5"/>
    <dgm:cxn modelId="{454BE6DC-457E-4F99-93AC-FD6CCCEA7C3B}" type="presParOf" srcId="{3A42FC6C-EC8C-4050-8CF1-398FB4FB19F2}" destId="{BEABE6A2-9B57-41E3-BA85-6C589234493D}" srcOrd="3" destOrd="0" presId="urn:microsoft.com/office/officeart/2005/8/layout/vProcess5"/>
    <dgm:cxn modelId="{1E6DAAC6-FF5D-4AAB-B233-90CEC7054229}" type="presParOf" srcId="{3A42FC6C-EC8C-4050-8CF1-398FB4FB19F2}" destId="{9C039C49-49F0-4F6B-A8E1-C730FC0E9698}" srcOrd="4" destOrd="0" presId="urn:microsoft.com/office/officeart/2005/8/layout/vProcess5"/>
    <dgm:cxn modelId="{70D0569D-FFBA-4911-BF2B-BCDB2A56E9EF}" type="presParOf" srcId="{3A42FC6C-EC8C-4050-8CF1-398FB4FB19F2}" destId="{606F3066-BBF5-4D61-9A4D-406BC161BB01}" srcOrd="5" destOrd="0" presId="urn:microsoft.com/office/officeart/2005/8/layout/vProcess5"/>
    <dgm:cxn modelId="{131D0E44-0576-4E97-8655-FD9971720136}" type="presParOf" srcId="{3A42FC6C-EC8C-4050-8CF1-398FB4FB19F2}" destId="{A5DB4A60-A0B4-49B8-88B2-15B76CCA7213}" srcOrd="6" destOrd="0" presId="urn:microsoft.com/office/officeart/2005/8/layout/vProcess5"/>
    <dgm:cxn modelId="{C44DEA1A-4A44-417E-A299-DB7D3D14180E}" type="presParOf" srcId="{3A42FC6C-EC8C-4050-8CF1-398FB4FB19F2}" destId="{58FA6125-3E2D-44AC-B39F-47FFDAB0C8F7}" srcOrd="7" destOrd="0" presId="urn:microsoft.com/office/officeart/2005/8/layout/vProcess5"/>
    <dgm:cxn modelId="{35EC2992-C0B0-40E1-A4F5-1E28077FF0D8}" type="presParOf" srcId="{3A42FC6C-EC8C-4050-8CF1-398FB4FB19F2}" destId="{982AEC0C-F3F5-44AA-8F01-32E0821CCEDA}"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B5F1C7-4C2A-47D7-A445-B5067DB4E58B}" type="doc">
      <dgm:prSet loTypeId="urn:microsoft.com/office/officeart/2011/layout/RadialPictureList" loCatId="picture" qsTypeId="urn:microsoft.com/office/officeart/2005/8/quickstyle/simple1" qsCatId="simple" csTypeId="urn:microsoft.com/office/officeart/2005/8/colors/colorful1" csCatId="colorful" phldr="1"/>
      <dgm:spPr/>
      <dgm:t>
        <a:bodyPr/>
        <a:lstStyle/>
        <a:p>
          <a:endParaRPr lang="ru-RU"/>
        </a:p>
      </dgm:t>
    </dgm:pt>
    <dgm:pt modelId="{8E4775E5-F6C5-471F-897E-C4CEB3FA474E}">
      <dgm:prSet phldrT="[Text]"/>
      <dgm:spPr/>
      <dgm:t>
        <a:bodyPr/>
        <a:lstStyle/>
        <a:p>
          <a:r>
            <a:rPr lang="en-US" dirty="0" err="1"/>
            <a:t>Universitetin</a:t>
          </a:r>
          <a:r>
            <a:rPr lang="en-US" dirty="0"/>
            <a:t> </a:t>
          </a:r>
          <a:r>
            <a:rPr lang="en-US" dirty="0" err="1"/>
            <a:t>dağçılıqla</a:t>
          </a:r>
          <a:r>
            <a:rPr lang="en-US" dirty="0"/>
            <a:t> </a:t>
          </a:r>
          <a:r>
            <a:rPr lang="en-US" dirty="0" err="1"/>
            <a:t>bağlı</a:t>
          </a:r>
          <a:r>
            <a:rPr lang="en-US" dirty="0"/>
            <a:t> </a:t>
          </a:r>
          <a:r>
            <a:rPr lang="en-US" dirty="0" err="1" smtClean="0"/>
            <a:t>konfr</a:t>
          </a:r>
          <a:r>
            <a:rPr lang="az-Latn-AZ" dirty="0" smtClean="0"/>
            <a:t>a</a:t>
          </a:r>
          <a:r>
            <a:rPr lang="en-US" dirty="0" err="1" smtClean="0"/>
            <a:t>nslar</a:t>
          </a:r>
          <a:r>
            <a:rPr lang="en-US" dirty="0" smtClean="0"/>
            <a:t> </a:t>
          </a:r>
          <a:r>
            <a:rPr lang="en-US" dirty="0"/>
            <a:t>və </a:t>
          </a:r>
          <a:r>
            <a:rPr lang="en-US" dirty="0" err="1"/>
            <a:t>tədbirlər</a:t>
          </a:r>
          <a:endParaRPr lang="ru-RU" dirty="0"/>
        </a:p>
      </dgm:t>
    </dgm:pt>
    <dgm:pt modelId="{7B4C9569-D485-41B0-9B20-5EBF967EA71D}" type="parTrans" cxnId="{2D0E4216-73F9-4A1D-BD49-76142A2D4EFB}">
      <dgm:prSet/>
      <dgm:spPr/>
      <dgm:t>
        <a:bodyPr/>
        <a:lstStyle/>
        <a:p>
          <a:endParaRPr lang="ru-RU"/>
        </a:p>
      </dgm:t>
    </dgm:pt>
    <dgm:pt modelId="{0649D74A-B9B8-4E79-8716-5066AB5966AD}" type="sibTrans" cxnId="{2D0E4216-73F9-4A1D-BD49-76142A2D4EFB}">
      <dgm:prSet/>
      <dgm:spPr/>
      <dgm:t>
        <a:bodyPr/>
        <a:lstStyle/>
        <a:p>
          <a:endParaRPr lang="ru-RU"/>
        </a:p>
      </dgm:t>
    </dgm:pt>
    <dgm:pt modelId="{E513B14E-8389-47F3-834E-07CA571E04BD}">
      <dgm:prSet phldrT="[Text]" phldr="1"/>
      <dgm:spPr/>
      <dgm:t>
        <a:bodyPr/>
        <a:lstStyle/>
        <a:p>
          <a:endParaRPr lang="ru-RU"/>
        </a:p>
      </dgm:t>
    </dgm:pt>
    <dgm:pt modelId="{A3730ADA-4FDA-412D-87BE-144DE6C2C8B6}" type="parTrans" cxnId="{1B4FAB62-946F-4801-A7C6-226477C620EA}">
      <dgm:prSet/>
      <dgm:spPr/>
      <dgm:t>
        <a:bodyPr/>
        <a:lstStyle/>
        <a:p>
          <a:endParaRPr lang="ru-RU"/>
        </a:p>
      </dgm:t>
    </dgm:pt>
    <dgm:pt modelId="{65B967C5-69B9-431A-9B3E-91AE059D3910}" type="sibTrans" cxnId="{1B4FAB62-946F-4801-A7C6-226477C620EA}">
      <dgm:prSet/>
      <dgm:spPr/>
      <dgm:t>
        <a:bodyPr/>
        <a:lstStyle/>
        <a:p>
          <a:endParaRPr lang="ru-RU"/>
        </a:p>
      </dgm:t>
    </dgm:pt>
    <dgm:pt modelId="{DFDF4502-3749-4D0E-9748-35CCAB1FBAC5}">
      <dgm:prSet phldrT="[Text]" phldr="1"/>
      <dgm:spPr/>
      <dgm:t>
        <a:bodyPr/>
        <a:lstStyle/>
        <a:p>
          <a:endParaRPr lang="ru-RU"/>
        </a:p>
      </dgm:t>
    </dgm:pt>
    <dgm:pt modelId="{DECCA74A-94FB-4FBB-ADFA-5D979DD1CF1B}" type="parTrans" cxnId="{9A67DDF0-5B22-4525-AF2B-C2A9DCE70E73}">
      <dgm:prSet/>
      <dgm:spPr/>
      <dgm:t>
        <a:bodyPr/>
        <a:lstStyle/>
        <a:p>
          <a:endParaRPr lang="ru-RU"/>
        </a:p>
      </dgm:t>
    </dgm:pt>
    <dgm:pt modelId="{517DBB22-C5E7-4C29-B1EC-78D7F5E59353}" type="sibTrans" cxnId="{9A67DDF0-5B22-4525-AF2B-C2A9DCE70E73}">
      <dgm:prSet/>
      <dgm:spPr/>
      <dgm:t>
        <a:bodyPr/>
        <a:lstStyle/>
        <a:p>
          <a:endParaRPr lang="ru-RU"/>
        </a:p>
      </dgm:t>
    </dgm:pt>
    <dgm:pt modelId="{EB3A9CFA-3B2F-4B48-B30F-8FCAEAED158E}" type="pres">
      <dgm:prSet presAssocID="{16B5F1C7-4C2A-47D7-A445-B5067DB4E58B}" presName="Name0" presStyleCnt="0">
        <dgm:presLayoutVars>
          <dgm:chMax val="1"/>
          <dgm:chPref val="1"/>
          <dgm:dir/>
          <dgm:resizeHandles/>
        </dgm:presLayoutVars>
      </dgm:prSet>
      <dgm:spPr/>
      <dgm:t>
        <a:bodyPr/>
        <a:lstStyle/>
        <a:p>
          <a:endParaRPr lang="en-US"/>
        </a:p>
      </dgm:t>
    </dgm:pt>
    <dgm:pt modelId="{4DDE120B-E72C-426B-A86C-BD79A0899678}" type="pres">
      <dgm:prSet presAssocID="{8E4775E5-F6C5-471F-897E-C4CEB3FA474E}" presName="Parent" presStyleLbl="node1" presStyleIdx="0" presStyleCnt="1">
        <dgm:presLayoutVars>
          <dgm:chMax val="4"/>
          <dgm:chPref val="3"/>
        </dgm:presLayoutVars>
      </dgm:prSet>
      <dgm:spPr/>
      <dgm:t>
        <a:bodyPr/>
        <a:lstStyle/>
        <a:p>
          <a:endParaRPr lang="en-US"/>
        </a:p>
      </dgm:t>
    </dgm:pt>
  </dgm:ptLst>
  <dgm:cxnLst>
    <dgm:cxn modelId="{9A67DDF0-5B22-4525-AF2B-C2A9DCE70E73}" srcId="{16B5F1C7-4C2A-47D7-A445-B5067DB4E58B}" destId="{DFDF4502-3749-4D0E-9748-35CCAB1FBAC5}" srcOrd="2" destOrd="0" parTransId="{DECCA74A-94FB-4FBB-ADFA-5D979DD1CF1B}" sibTransId="{517DBB22-C5E7-4C29-B1EC-78D7F5E59353}"/>
    <dgm:cxn modelId="{1B4FAB62-946F-4801-A7C6-226477C620EA}" srcId="{16B5F1C7-4C2A-47D7-A445-B5067DB4E58B}" destId="{E513B14E-8389-47F3-834E-07CA571E04BD}" srcOrd="1" destOrd="0" parTransId="{A3730ADA-4FDA-412D-87BE-144DE6C2C8B6}" sibTransId="{65B967C5-69B9-431A-9B3E-91AE059D3910}"/>
    <dgm:cxn modelId="{E4C7758B-AD30-4FA5-B2B5-E73B2704A3AF}" type="presOf" srcId="{16B5F1C7-4C2A-47D7-A445-B5067DB4E58B}" destId="{EB3A9CFA-3B2F-4B48-B30F-8FCAEAED158E}" srcOrd="0" destOrd="0" presId="urn:microsoft.com/office/officeart/2011/layout/RadialPictureList"/>
    <dgm:cxn modelId="{2D0E4216-73F9-4A1D-BD49-76142A2D4EFB}" srcId="{16B5F1C7-4C2A-47D7-A445-B5067DB4E58B}" destId="{8E4775E5-F6C5-471F-897E-C4CEB3FA474E}" srcOrd="0" destOrd="0" parTransId="{7B4C9569-D485-41B0-9B20-5EBF967EA71D}" sibTransId="{0649D74A-B9B8-4E79-8716-5066AB5966AD}"/>
    <dgm:cxn modelId="{375B9C29-F63E-4A90-B4DA-353EDCCD79AE}" type="presOf" srcId="{8E4775E5-F6C5-471F-897E-C4CEB3FA474E}" destId="{4DDE120B-E72C-426B-A86C-BD79A0899678}" srcOrd="0" destOrd="0" presId="urn:microsoft.com/office/officeart/2011/layout/RadialPictureList"/>
    <dgm:cxn modelId="{AB95B0FC-8F0B-4141-A8B0-C40978776578}" type="presParOf" srcId="{EB3A9CFA-3B2F-4B48-B30F-8FCAEAED158E}" destId="{4DDE120B-E72C-426B-A86C-BD79A0899678}" srcOrd="0"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82A29F-AC67-40CC-B85B-48637AB4051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ru-RU"/>
        </a:p>
      </dgm:t>
    </dgm:pt>
    <dgm:pt modelId="{EE7F517C-5684-40AC-B9B8-E638AED1A6A3}">
      <dgm:prSet phldrT="[Text]" custT="1"/>
      <dgm:spPr/>
      <dgm:t>
        <a:bodyPr/>
        <a:lstStyle/>
        <a:p>
          <a:r>
            <a:rPr lang="az-Latn-AZ" sz="1700" i="1" dirty="0">
              <a:latin typeface="+mj-lt"/>
            </a:rPr>
            <a:t>Davamlı Turizm Məqsədləri- Beynəlxalq Konfrans (</a:t>
          </a:r>
          <a:r>
            <a:rPr lang="az-Latn-AZ" sz="1700" dirty="0">
              <a:latin typeface="+mj-lt"/>
            </a:rPr>
            <a:t>31/10/2013)</a:t>
          </a:r>
          <a:endParaRPr lang="ru-RU" sz="1700" dirty="0">
            <a:latin typeface="+mj-lt"/>
          </a:endParaRPr>
        </a:p>
      </dgm:t>
    </dgm:pt>
    <dgm:pt modelId="{64BBB876-7014-4949-BFA8-43263ACD9929}" type="parTrans" cxnId="{8D5C093E-DB5F-444E-8961-07E3B110D82A}">
      <dgm:prSet/>
      <dgm:spPr/>
      <dgm:t>
        <a:bodyPr/>
        <a:lstStyle/>
        <a:p>
          <a:endParaRPr lang="ru-RU"/>
        </a:p>
      </dgm:t>
    </dgm:pt>
    <dgm:pt modelId="{0ECCC662-F0E0-4284-B138-C00A7502E1A7}" type="sibTrans" cxnId="{8D5C093E-DB5F-444E-8961-07E3B110D82A}">
      <dgm:prSet/>
      <dgm:spPr/>
      <dgm:t>
        <a:bodyPr/>
        <a:lstStyle/>
        <a:p>
          <a:endParaRPr lang="ru-RU"/>
        </a:p>
      </dgm:t>
    </dgm:pt>
    <dgm:pt modelId="{FFAD91A0-0125-4C02-8713-0D4068E8296D}">
      <dgm:prSet phldrT="[Text]"/>
      <dgm:spPr/>
      <dgm:t>
        <a:bodyPr/>
        <a:lstStyle/>
        <a:p>
          <a:pPr>
            <a:buFont typeface="Times New Roman" panose="02020603050405020304" pitchFamily="18" charset="0"/>
            <a:buChar char="•"/>
          </a:pPr>
          <a:r>
            <a:rPr lang="en-US" dirty="0" err="1"/>
            <a:t>Qərbi</a:t>
          </a:r>
          <a:r>
            <a:rPr lang="en-US" dirty="0"/>
            <a:t> </a:t>
          </a:r>
          <a:r>
            <a:rPr lang="en-US" dirty="0" err="1"/>
            <a:t>Kaspi</a:t>
          </a:r>
          <a:r>
            <a:rPr lang="en-US" dirty="0"/>
            <a:t> </a:t>
          </a:r>
          <a:r>
            <a:rPr lang="en-US" dirty="0" err="1"/>
            <a:t>Universitetinin</a:t>
          </a:r>
          <a:r>
            <a:rPr lang="en-US" dirty="0"/>
            <a:t> </a:t>
          </a:r>
          <a:r>
            <a:rPr lang="en-US" dirty="0" err="1"/>
            <a:t>Dağ</a:t>
          </a:r>
          <a:r>
            <a:rPr lang="en-US" dirty="0"/>
            <a:t> </a:t>
          </a:r>
          <a:r>
            <a:rPr lang="en-US" dirty="0" err="1"/>
            <a:t>Mədəniyyətləri</a:t>
          </a:r>
          <a:r>
            <a:rPr lang="en-US" dirty="0"/>
            <a:t> və </a:t>
          </a:r>
          <a:r>
            <a:rPr lang="en-US" dirty="0" err="1"/>
            <a:t>Landşaftları</a:t>
          </a:r>
          <a:r>
            <a:rPr lang="en-US" dirty="0"/>
            <a:t> </a:t>
          </a:r>
          <a:r>
            <a:rPr lang="en-US" dirty="0" err="1"/>
            <a:t>Tədqiqat</a:t>
          </a:r>
          <a:r>
            <a:rPr lang="en-US" dirty="0"/>
            <a:t> </a:t>
          </a:r>
          <a:r>
            <a:rPr lang="en-US" dirty="0" err="1"/>
            <a:t>İnstitutunun</a:t>
          </a:r>
          <a:r>
            <a:rPr lang="en-US" dirty="0"/>
            <a:t> </a:t>
          </a:r>
          <a:r>
            <a:rPr lang="en-US" dirty="0" err="1"/>
            <a:t>nümayəndə</a:t>
          </a:r>
          <a:r>
            <a:rPr lang="en-US" dirty="0"/>
            <a:t> </a:t>
          </a:r>
          <a:r>
            <a:rPr lang="en-US" dirty="0" err="1"/>
            <a:t>heyəti</a:t>
          </a:r>
          <a:r>
            <a:rPr lang="en-US" dirty="0"/>
            <a:t> </a:t>
          </a:r>
          <a:r>
            <a:rPr lang="en-US" dirty="0" err="1"/>
            <a:t>Türkiyənin</a:t>
          </a:r>
          <a:r>
            <a:rPr lang="en-US" dirty="0"/>
            <a:t> Ankara </a:t>
          </a:r>
          <a:r>
            <a:rPr lang="en-US" dirty="0" err="1"/>
            <a:t>Universitetində</a:t>
          </a:r>
          <a:r>
            <a:rPr lang="en-US" dirty="0"/>
            <a:t> </a:t>
          </a:r>
          <a:r>
            <a:rPr lang="en-US" dirty="0" err="1"/>
            <a:t>keçirilən</a:t>
          </a:r>
          <a:r>
            <a:rPr lang="en-US" dirty="0"/>
            <a:t> beynəlxalq “</a:t>
          </a:r>
          <a:r>
            <a:rPr lang="en-US" dirty="0" err="1"/>
            <a:t>Qafqaz</a:t>
          </a:r>
          <a:r>
            <a:rPr lang="en-US" dirty="0"/>
            <a:t> </a:t>
          </a:r>
          <a:r>
            <a:rPr lang="en-US" dirty="0" err="1"/>
            <a:t>dağları</a:t>
          </a:r>
          <a:r>
            <a:rPr lang="en-US" dirty="0"/>
            <a:t> forumu-2019”da </a:t>
          </a:r>
          <a:r>
            <a:rPr lang="en-US" dirty="0" err="1"/>
            <a:t>iştirak</a:t>
          </a:r>
          <a:r>
            <a:rPr lang="en-US" dirty="0"/>
            <a:t> </a:t>
          </a:r>
          <a:r>
            <a:rPr lang="en-US" dirty="0" err="1"/>
            <a:t>edib</a:t>
          </a:r>
          <a:r>
            <a:rPr lang="en-US" dirty="0"/>
            <a:t>. ( </a:t>
          </a:r>
          <a:r>
            <a:rPr lang="az-Latn-AZ" dirty="0"/>
            <a:t>04/11/</a:t>
          </a:r>
          <a:r>
            <a:rPr lang="en-US" dirty="0"/>
            <a:t>2019) </a:t>
          </a:r>
          <a:endParaRPr lang="ru-RU" dirty="0"/>
        </a:p>
      </dgm:t>
    </dgm:pt>
    <dgm:pt modelId="{A08CE200-F1F1-4082-85DA-1FE31FBCD3BE}" type="parTrans" cxnId="{2CC61195-C34E-4DA9-8663-87729C9A3FB4}">
      <dgm:prSet/>
      <dgm:spPr/>
      <dgm:t>
        <a:bodyPr/>
        <a:lstStyle/>
        <a:p>
          <a:endParaRPr lang="ru-RU"/>
        </a:p>
      </dgm:t>
    </dgm:pt>
    <dgm:pt modelId="{63C727FC-328F-432C-8A85-17F6D72F6104}" type="sibTrans" cxnId="{2CC61195-C34E-4DA9-8663-87729C9A3FB4}">
      <dgm:prSet/>
      <dgm:spPr/>
      <dgm:t>
        <a:bodyPr/>
        <a:lstStyle/>
        <a:p>
          <a:endParaRPr lang="ru-RU"/>
        </a:p>
      </dgm:t>
    </dgm:pt>
    <dgm:pt modelId="{D3530A54-1C44-435B-B45A-A49D8E008E3B}">
      <dgm:prSet phldrT="[Text]" custT="1"/>
      <dgm:spPr/>
      <dgm:t>
        <a:bodyPr/>
        <a:lstStyle/>
        <a:p>
          <a:r>
            <a:rPr lang="az-Latn-AZ" sz="1500" dirty="0">
              <a:latin typeface="+mj-lt"/>
            </a:rPr>
            <a:t>2016-ci ilin </a:t>
          </a:r>
          <a:r>
            <a:rPr lang="en-US" sz="1500" dirty="0" err="1">
              <a:latin typeface="+mj-lt"/>
            </a:rPr>
            <a:t>Mayın</a:t>
          </a:r>
          <a:r>
            <a:rPr lang="en-US" sz="1500" dirty="0">
              <a:latin typeface="+mj-lt"/>
            </a:rPr>
            <a:t> 14-15-də </a:t>
          </a:r>
          <a:r>
            <a:rPr lang="en-US" sz="1500" dirty="0" err="1" smtClean="0">
              <a:latin typeface="+mj-lt"/>
            </a:rPr>
            <a:t>Bakıda</a:t>
          </a:r>
          <a:r>
            <a:rPr lang="en-US" sz="1500" dirty="0">
              <a:latin typeface="+mj-lt"/>
            </a:rPr>
            <a:t>, </a:t>
          </a:r>
          <a:r>
            <a:rPr lang="en-US" sz="1500" dirty="0" err="1">
              <a:latin typeface="+mj-lt"/>
            </a:rPr>
            <a:t>Azərbaycanda</a:t>
          </a:r>
          <a:r>
            <a:rPr lang="en-US" sz="1500" dirty="0">
              <a:latin typeface="+mj-lt"/>
            </a:rPr>
            <a:t> </a:t>
          </a:r>
          <a:r>
            <a:rPr lang="en-US" sz="1500" dirty="0" err="1">
              <a:latin typeface="+mj-lt"/>
            </a:rPr>
            <a:t>öz</a:t>
          </a:r>
          <a:r>
            <a:rPr lang="en-US" sz="1500" dirty="0">
              <a:latin typeface="+mj-lt"/>
            </a:rPr>
            <a:t> </a:t>
          </a:r>
          <a:r>
            <a:rPr lang="en-US" sz="1500" dirty="0" err="1">
              <a:latin typeface="+mj-lt"/>
            </a:rPr>
            <a:t>iclaslarını</a:t>
          </a:r>
          <a:r>
            <a:rPr lang="en-US" sz="1500" dirty="0">
              <a:latin typeface="+mj-lt"/>
            </a:rPr>
            <a:t> </a:t>
          </a:r>
          <a:r>
            <a:rPr lang="en-US" sz="1500" dirty="0" err="1">
              <a:latin typeface="+mj-lt"/>
            </a:rPr>
            <a:t>keçirən</a:t>
          </a:r>
          <a:r>
            <a:rPr lang="en-US" sz="1500" dirty="0">
              <a:latin typeface="+mj-lt"/>
            </a:rPr>
            <a:t> UİAA-</a:t>
          </a:r>
          <a:r>
            <a:rPr lang="en-US" sz="1500" dirty="0" err="1">
              <a:latin typeface="+mj-lt"/>
            </a:rPr>
            <a:t>nın</a:t>
          </a:r>
          <a:r>
            <a:rPr lang="en-US" sz="1500" dirty="0">
              <a:latin typeface="+mj-lt"/>
            </a:rPr>
            <a:t> </a:t>
          </a:r>
          <a:r>
            <a:rPr lang="en-US" sz="1500" dirty="0" err="1">
              <a:latin typeface="+mj-lt"/>
            </a:rPr>
            <a:t>rəhbər</a:t>
          </a:r>
          <a:r>
            <a:rPr lang="en-US" sz="1500" dirty="0">
              <a:latin typeface="+mj-lt"/>
            </a:rPr>
            <a:t> </a:t>
          </a:r>
          <a:r>
            <a:rPr lang="en-US" sz="1500" dirty="0" err="1">
              <a:latin typeface="+mj-lt"/>
            </a:rPr>
            <a:t>komitəsi</a:t>
          </a:r>
          <a:r>
            <a:rPr lang="en-US" sz="1500" dirty="0">
              <a:latin typeface="+mj-lt"/>
            </a:rPr>
            <a:t> və </a:t>
          </a:r>
          <a:r>
            <a:rPr lang="en-US" sz="1500" dirty="0" err="1">
              <a:latin typeface="+mj-lt"/>
            </a:rPr>
            <a:t>dağların</a:t>
          </a:r>
          <a:r>
            <a:rPr lang="en-US" sz="1500" dirty="0">
              <a:latin typeface="+mj-lt"/>
            </a:rPr>
            <a:t> </a:t>
          </a:r>
          <a:r>
            <a:rPr lang="en-US" sz="1500" dirty="0" err="1">
              <a:latin typeface="+mj-lt"/>
            </a:rPr>
            <a:t>daxil</a:t>
          </a:r>
          <a:r>
            <a:rPr lang="en-US" sz="1500" dirty="0">
              <a:latin typeface="+mj-lt"/>
            </a:rPr>
            <a:t> </a:t>
          </a:r>
          <a:r>
            <a:rPr lang="en-US" sz="1500" dirty="0" err="1">
              <a:latin typeface="+mj-lt"/>
            </a:rPr>
            <a:t>olması</a:t>
          </a:r>
          <a:r>
            <a:rPr lang="en-US" sz="1500" dirty="0">
              <a:latin typeface="+mj-lt"/>
            </a:rPr>
            <a:t> və </a:t>
          </a:r>
          <a:r>
            <a:rPr lang="en-US" sz="1500" dirty="0" err="1">
              <a:latin typeface="+mj-lt"/>
            </a:rPr>
            <a:t>müdafiəsi</a:t>
          </a:r>
          <a:r>
            <a:rPr lang="en-US" sz="1500" dirty="0">
              <a:latin typeface="+mj-lt"/>
            </a:rPr>
            <a:t> </a:t>
          </a:r>
          <a:r>
            <a:rPr lang="en-US" sz="1500" dirty="0" err="1">
              <a:latin typeface="+mj-lt"/>
            </a:rPr>
            <a:t>üzrə</a:t>
          </a:r>
          <a:r>
            <a:rPr lang="en-US" sz="1500" dirty="0">
              <a:latin typeface="+mj-lt"/>
            </a:rPr>
            <a:t> </a:t>
          </a:r>
          <a:r>
            <a:rPr lang="en-US" sz="1500" dirty="0" err="1">
              <a:latin typeface="+mj-lt"/>
            </a:rPr>
            <a:t>komissiyaları</a:t>
          </a:r>
          <a:r>
            <a:rPr lang="en-US" sz="1500" dirty="0">
              <a:latin typeface="+mj-lt"/>
            </a:rPr>
            <a:t> </a:t>
          </a:r>
          <a:r>
            <a:rPr lang="en-US" sz="1500" dirty="0" err="1">
              <a:latin typeface="+mj-lt"/>
            </a:rPr>
            <a:t>üçün</a:t>
          </a:r>
          <a:r>
            <a:rPr lang="en-US" sz="1500" dirty="0">
              <a:latin typeface="+mj-lt"/>
            </a:rPr>
            <a:t> </a:t>
          </a:r>
          <a:r>
            <a:rPr lang="en-US" sz="1500" dirty="0" err="1">
              <a:latin typeface="+mj-lt"/>
            </a:rPr>
            <a:t>gərgin</a:t>
          </a:r>
          <a:r>
            <a:rPr lang="en-US" sz="1500" dirty="0">
              <a:latin typeface="+mj-lt"/>
            </a:rPr>
            <a:t> </a:t>
          </a:r>
          <a:r>
            <a:rPr lang="en-US" sz="1500" dirty="0" err="1">
              <a:latin typeface="+mj-lt"/>
            </a:rPr>
            <a:t>oldu</a:t>
          </a:r>
          <a:r>
            <a:rPr lang="en-US" sz="1500" dirty="0">
              <a:latin typeface="+mj-lt"/>
            </a:rPr>
            <a:t>.   </a:t>
          </a:r>
          <a:endParaRPr lang="ru-RU" sz="1500" dirty="0">
            <a:latin typeface="+mj-lt"/>
          </a:endParaRPr>
        </a:p>
      </dgm:t>
    </dgm:pt>
    <dgm:pt modelId="{499C5202-02CE-4144-B865-870D2A6C677B}" type="sibTrans" cxnId="{15CB21C5-ED4E-4A8E-BC3E-042CDEE025EE}">
      <dgm:prSet/>
      <dgm:spPr/>
      <dgm:t>
        <a:bodyPr/>
        <a:lstStyle/>
        <a:p>
          <a:endParaRPr lang="ru-RU"/>
        </a:p>
      </dgm:t>
    </dgm:pt>
    <dgm:pt modelId="{24D228E2-5BF7-45DD-999D-A528879BCE4D}" type="parTrans" cxnId="{15CB21C5-ED4E-4A8E-BC3E-042CDEE025EE}">
      <dgm:prSet/>
      <dgm:spPr/>
      <dgm:t>
        <a:bodyPr/>
        <a:lstStyle/>
        <a:p>
          <a:endParaRPr lang="ru-RU"/>
        </a:p>
      </dgm:t>
    </dgm:pt>
    <dgm:pt modelId="{CA2AAA90-B742-4B45-92BF-F150E4A93C09}">
      <dgm:prSet phldrT="[Text]" custT="1"/>
      <dgm:spPr/>
      <dgm:t>
        <a:bodyPr/>
        <a:lstStyle/>
        <a:p>
          <a:r>
            <a:rPr lang="en-US" sz="1700" dirty="0">
              <a:latin typeface="+mj-lt"/>
            </a:rPr>
            <a:t>Beynəlxalq </a:t>
          </a:r>
          <a:r>
            <a:rPr lang="en-US" sz="1700" dirty="0" err="1">
              <a:latin typeface="+mj-lt"/>
            </a:rPr>
            <a:t>Dırmanma</a:t>
          </a:r>
          <a:r>
            <a:rPr lang="en-US" sz="1700" dirty="0">
              <a:latin typeface="+mj-lt"/>
            </a:rPr>
            <a:t> və </a:t>
          </a:r>
          <a:r>
            <a:rPr lang="en-US" sz="1700" dirty="0" err="1">
              <a:latin typeface="+mj-lt"/>
            </a:rPr>
            <a:t>Dağçılıq</a:t>
          </a:r>
          <a:r>
            <a:rPr lang="en-US" sz="1700" dirty="0">
              <a:latin typeface="+mj-lt"/>
            </a:rPr>
            <a:t> </a:t>
          </a:r>
          <a:r>
            <a:rPr lang="en-US" sz="1700" dirty="0" err="1">
              <a:latin typeface="+mj-lt"/>
            </a:rPr>
            <a:t>Federasiyası</a:t>
          </a:r>
          <a:r>
            <a:rPr lang="en-US" sz="1700" dirty="0">
              <a:latin typeface="+mj-lt"/>
            </a:rPr>
            <a:t> </a:t>
          </a:r>
          <a:r>
            <a:rPr lang="en-US" sz="1700" dirty="0" err="1">
              <a:latin typeface="+mj-lt"/>
            </a:rPr>
            <a:t>ilə</a:t>
          </a:r>
          <a:r>
            <a:rPr lang="en-US" sz="1700" dirty="0">
              <a:latin typeface="+mj-lt"/>
            </a:rPr>
            <a:t> </a:t>
          </a:r>
          <a:r>
            <a:rPr lang="en-US" sz="1700" dirty="0" err="1">
              <a:latin typeface="+mj-lt"/>
            </a:rPr>
            <a:t>görüş</a:t>
          </a:r>
          <a:r>
            <a:rPr lang="en-US" sz="1700" dirty="0">
              <a:latin typeface="+mj-lt"/>
            </a:rPr>
            <a:t>: 23/05/2016</a:t>
          </a:r>
          <a:endParaRPr lang="ru-RU" sz="1700" dirty="0">
            <a:latin typeface="+mj-lt"/>
          </a:endParaRPr>
        </a:p>
      </dgm:t>
    </dgm:pt>
    <dgm:pt modelId="{59CAFAC5-CD83-4B40-A37B-E42F6150DFFC}" type="sibTrans" cxnId="{213B9AF1-0B65-4B2E-8951-8A8E27C7E76A}">
      <dgm:prSet/>
      <dgm:spPr/>
      <dgm:t>
        <a:bodyPr/>
        <a:lstStyle/>
        <a:p>
          <a:endParaRPr lang="ru-RU"/>
        </a:p>
      </dgm:t>
    </dgm:pt>
    <dgm:pt modelId="{486DC987-E4C8-4E9C-AE94-44462E9AFD04}" type="parTrans" cxnId="{213B9AF1-0B65-4B2E-8951-8A8E27C7E76A}">
      <dgm:prSet/>
      <dgm:spPr/>
      <dgm:t>
        <a:bodyPr/>
        <a:lstStyle/>
        <a:p>
          <a:endParaRPr lang="ru-RU"/>
        </a:p>
      </dgm:t>
    </dgm:pt>
    <dgm:pt modelId="{AD39C6CD-EFF1-4D6F-9C9D-707CA22E060A}">
      <dgm:prSet phldrT="[Text]" custT="1"/>
      <dgm:spPr/>
      <dgm:t>
        <a:bodyPr/>
        <a:lstStyle/>
        <a:p>
          <a:r>
            <a:rPr lang="az-Latn-AZ" sz="1500" i="1" dirty="0"/>
            <a:t>Qərbi Kaspi Universitetində Ümummilli lider Heydər Əliyevin anadan olmasının 96-cı ildönümünə həsr olunmuş “Dağlar: Mədəniyyətlər, Landşaftlar və Biomüxtəliflik” adlı Beynəlxalq konfrans keçirilib (10-12/05/2019)</a:t>
          </a:r>
          <a:endParaRPr lang="ru-RU" sz="1500" dirty="0">
            <a:latin typeface="+mj-lt"/>
          </a:endParaRPr>
        </a:p>
      </dgm:t>
    </dgm:pt>
    <dgm:pt modelId="{BB7C3576-31F4-479C-8474-336AF9F769B8}" type="sibTrans" cxnId="{CC0A052A-C94B-4380-A61D-5A6BED49ECBC}">
      <dgm:prSet/>
      <dgm:spPr/>
      <dgm:t>
        <a:bodyPr/>
        <a:lstStyle/>
        <a:p>
          <a:endParaRPr lang="ru-RU"/>
        </a:p>
      </dgm:t>
    </dgm:pt>
    <dgm:pt modelId="{2F56062F-AD04-4468-B038-ED1D30B6B152}" type="parTrans" cxnId="{CC0A052A-C94B-4380-A61D-5A6BED49ECBC}">
      <dgm:prSet/>
      <dgm:spPr/>
      <dgm:t>
        <a:bodyPr/>
        <a:lstStyle/>
        <a:p>
          <a:endParaRPr lang="ru-RU"/>
        </a:p>
      </dgm:t>
    </dgm:pt>
    <dgm:pt modelId="{9E8E57BC-EC8F-4610-82FB-7741AC8A34CB}" type="pres">
      <dgm:prSet presAssocID="{9182A29F-AC67-40CC-B85B-48637AB4051F}" presName="outerComposite" presStyleCnt="0">
        <dgm:presLayoutVars>
          <dgm:chMax val="5"/>
          <dgm:dir/>
          <dgm:resizeHandles val="exact"/>
        </dgm:presLayoutVars>
      </dgm:prSet>
      <dgm:spPr/>
      <dgm:t>
        <a:bodyPr/>
        <a:lstStyle/>
        <a:p>
          <a:endParaRPr lang="en-US"/>
        </a:p>
      </dgm:t>
    </dgm:pt>
    <dgm:pt modelId="{7DE26E2D-39DE-41D8-8E6F-6BD6F70CA80F}" type="pres">
      <dgm:prSet presAssocID="{9182A29F-AC67-40CC-B85B-48637AB4051F}" presName="dummyMaxCanvas" presStyleCnt="0">
        <dgm:presLayoutVars/>
      </dgm:prSet>
      <dgm:spPr/>
    </dgm:pt>
    <dgm:pt modelId="{D911054C-5045-40C9-856C-F2B464CE81BC}" type="pres">
      <dgm:prSet presAssocID="{9182A29F-AC67-40CC-B85B-48637AB4051F}" presName="FiveNodes_1" presStyleLbl="node1" presStyleIdx="0" presStyleCnt="5">
        <dgm:presLayoutVars>
          <dgm:bulletEnabled val="1"/>
        </dgm:presLayoutVars>
      </dgm:prSet>
      <dgm:spPr/>
      <dgm:t>
        <a:bodyPr/>
        <a:lstStyle/>
        <a:p>
          <a:endParaRPr lang="en-US"/>
        </a:p>
      </dgm:t>
    </dgm:pt>
    <dgm:pt modelId="{3B6CC691-AA7E-47AF-8286-A2BFA3FFC8A3}" type="pres">
      <dgm:prSet presAssocID="{9182A29F-AC67-40CC-B85B-48637AB4051F}" presName="FiveNodes_2" presStyleLbl="node1" presStyleIdx="1" presStyleCnt="5" custLinFactNeighborX="-3935" custLinFactNeighborY="-26121">
        <dgm:presLayoutVars>
          <dgm:bulletEnabled val="1"/>
        </dgm:presLayoutVars>
      </dgm:prSet>
      <dgm:spPr/>
      <dgm:t>
        <a:bodyPr/>
        <a:lstStyle/>
        <a:p>
          <a:endParaRPr lang="en-US"/>
        </a:p>
      </dgm:t>
    </dgm:pt>
    <dgm:pt modelId="{D6725D8B-B7E7-49AB-B3C0-0E6E0B4860B2}" type="pres">
      <dgm:prSet presAssocID="{9182A29F-AC67-40CC-B85B-48637AB4051F}" presName="FiveNodes_3" presStyleLbl="node1" presStyleIdx="2" presStyleCnt="5" custLinFactNeighborX="-5060" custLinFactNeighborY="-49153">
        <dgm:presLayoutVars>
          <dgm:bulletEnabled val="1"/>
        </dgm:presLayoutVars>
      </dgm:prSet>
      <dgm:spPr/>
      <dgm:t>
        <a:bodyPr/>
        <a:lstStyle/>
        <a:p>
          <a:endParaRPr lang="en-US"/>
        </a:p>
      </dgm:t>
    </dgm:pt>
    <dgm:pt modelId="{D03B83A5-E1FE-4119-A73F-D64AC5A8DF6F}" type="pres">
      <dgm:prSet presAssocID="{9182A29F-AC67-40CC-B85B-48637AB4051F}" presName="FiveNodes_4" presStyleLbl="node1" presStyleIdx="3" presStyleCnt="5" custScaleY="152546" custLinFactNeighborX="-8518" custLinFactNeighborY="-39435">
        <dgm:presLayoutVars>
          <dgm:bulletEnabled val="1"/>
        </dgm:presLayoutVars>
      </dgm:prSet>
      <dgm:spPr/>
      <dgm:t>
        <a:bodyPr/>
        <a:lstStyle/>
        <a:p>
          <a:endParaRPr lang="en-US"/>
        </a:p>
      </dgm:t>
    </dgm:pt>
    <dgm:pt modelId="{C6144179-E448-414E-8CFA-AE79B46798B4}" type="pres">
      <dgm:prSet presAssocID="{9182A29F-AC67-40CC-B85B-48637AB4051F}" presName="FiveNodes_5" presStyleLbl="node1" presStyleIdx="4" presStyleCnt="5" custScaleY="118767" custLinFactNeighborX="-6465" custLinFactNeighborY="-28637">
        <dgm:presLayoutVars>
          <dgm:bulletEnabled val="1"/>
        </dgm:presLayoutVars>
      </dgm:prSet>
      <dgm:spPr/>
      <dgm:t>
        <a:bodyPr/>
        <a:lstStyle/>
        <a:p>
          <a:endParaRPr lang="en-US"/>
        </a:p>
      </dgm:t>
    </dgm:pt>
    <dgm:pt modelId="{3B12DB6C-74C3-429B-A590-42F2D2D44E31}" type="pres">
      <dgm:prSet presAssocID="{9182A29F-AC67-40CC-B85B-48637AB4051F}" presName="FiveConn_1-2" presStyleLbl="fgAccFollowNode1" presStyleIdx="0" presStyleCnt="4">
        <dgm:presLayoutVars>
          <dgm:bulletEnabled val="1"/>
        </dgm:presLayoutVars>
      </dgm:prSet>
      <dgm:spPr/>
      <dgm:t>
        <a:bodyPr/>
        <a:lstStyle/>
        <a:p>
          <a:endParaRPr lang="en-US"/>
        </a:p>
      </dgm:t>
    </dgm:pt>
    <dgm:pt modelId="{D113C373-D648-477B-806E-DA3C5B8D1F8C}" type="pres">
      <dgm:prSet presAssocID="{9182A29F-AC67-40CC-B85B-48637AB4051F}" presName="FiveConn_2-3" presStyleLbl="fgAccFollowNode1" presStyleIdx="1" presStyleCnt="4">
        <dgm:presLayoutVars>
          <dgm:bulletEnabled val="1"/>
        </dgm:presLayoutVars>
      </dgm:prSet>
      <dgm:spPr/>
      <dgm:t>
        <a:bodyPr/>
        <a:lstStyle/>
        <a:p>
          <a:endParaRPr lang="en-US"/>
        </a:p>
      </dgm:t>
    </dgm:pt>
    <dgm:pt modelId="{8821CE46-9D97-4319-9EAB-86564BCFE607}" type="pres">
      <dgm:prSet presAssocID="{9182A29F-AC67-40CC-B85B-48637AB4051F}" presName="FiveConn_3-4" presStyleLbl="fgAccFollowNode1" presStyleIdx="2" presStyleCnt="4">
        <dgm:presLayoutVars>
          <dgm:bulletEnabled val="1"/>
        </dgm:presLayoutVars>
      </dgm:prSet>
      <dgm:spPr/>
      <dgm:t>
        <a:bodyPr/>
        <a:lstStyle/>
        <a:p>
          <a:endParaRPr lang="en-US"/>
        </a:p>
      </dgm:t>
    </dgm:pt>
    <dgm:pt modelId="{7CC28B3F-390C-40FA-AD19-8490AD93CB17}" type="pres">
      <dgm:prSet presAssocID="{9182A29F-AC67-40CC-B85B-48637AB4051F}" presName="FiveConn_4-5" presStyleLbl="fgAccFollowNode1" presStyleIdx="3" presStyleCnt="4">
        <dgm:presLayoutVars>
          <dgm:bulletEnabled val="1"/>
        </dgm:presLayoutVars>
      </dgm:prSet>
      <dgm:spPr/>
      <dgm:t>
        <a:bodyPr/>
        <a:lstStyle/>
        <a:p>
          <a:endParaRPr lang="en-US"/>
        </a:p>
      </dgm:t>
    </dgm:pt>
    <dgm:pt modelId="{BEF5389A-B96F-4EC1-A7A5-4BA43CE5627F}" type="pres">
      <dgm:prSet presAssocID="{9182A29F-AC67-40CC-B85B-48637AB4051F}" presName="FiveNodes_1_text" presStyleLbl="node1" presStyleIdx="4" presStyleCnt="5">
        <dgm:presLayoutVars>
          <dgm:bulletEnabled val="1"/>
        </dgm:presLayoutVars>
      </dgm:prSet>
      <dgm:spPr/>
      <dgm:t>
        <a:bodyPr/>
        <a:lstStyle/>
        <a:p>
          <a:endParaRPr lang="en-US"/>
        </a:p>
      </dgm:t>
    </dgm:pt>
    <dgm:pt modelId="{6F2221A8-44C3-49D1-8242-0042C527C836}" type="pres">
      <dgm:prSet presAssocID="{9182A29F-AC67-40CC-B85B-48637AB4051F}" presName="FiveNodes_2_text" presStyleLbl="node1" presStyleIdx="4" presStyleCnt="5">
        <dgm:presLayoutVars>
          <dgm:bulletEnabled val="1"/>
        </dgm:presLayoutVars>
      </dgm:prSet>
      <dgm:spPr/>
      <dgm:t>
        <a:bodyPr/>
        <a:lstStyle/>
        <a:p>
          <a:endParaRPr lang="en-US"/>
        </a:p>
      </dgm:t>
    </dgm:pt>
    <dgm:pt modelId="{15AE13EE-C4C2-43AB-8585-402283DBA30F}" type="pres">
      <dgm:prSet presAssocID="{9182A29F-AC67-40CC-B85B-48637AB4051F}" presName="FiveNodes_3_text" presStyleLbl="node1" presStyleIdx="4" presStyleCnt="5">
        <dgm:presLayoutVars>
          <dgm:bulletEnabled val="1"/>
        </dgm:presLayoutVars>
      </dgm:prSet>
      <dgm:spPr/>
      <dgm:t>
        <a:bodyPr/>
        <a:lstStyle/>
        <a:p>
          <a:endParaRPr lang="en-US"/>
        </a:p>
      </dgm:t>
    </dgm:pt>
    <dgm:pt modelId="{51A54B2A-ACF6-4FB5-A011-638754D56707}" type="pres">
      <dgm:prSet presAssocID="{9182A29F-AC67-40CC-B85B-48637AB4051F}" presName="FiveNodes_4_text" presStyleLbl="node1" presStyleIdx="4" presStyleCnt="5">
        <dgm:presLayoutVars>
          <dgm:bulletEnabled val="1"/>
        </dgm:presLayoutVars>
      </dgm:prSet>
      <dgm:spPr/>
      <dgm:t>
        <a:bodyPr/>
        <a:lstStyle/>
        <a:p>
          <a:endParaRPr lang="en-US"/>
        </a:p>
      </dgm:t>
    </dgm:pt>
    <dgm:pt modelId="{497461B7-A291-4197-ACB3-291A40C562FD}" type="pres">
      <dgm:prSet presAssocID="{9182A29F-AC67-40CC-B85B-48637AB4051F}" presName="FiveNodes_5_text" presStyleLbl="node1" presStyleIdx="4" presStyleCnt="5">
        <dgm:presLayoutVars>
          <dgm:bulletEnabled val="1"/>
        </dgm:presLayoutVars>
      </dgm:prSet>
      <dgm:spPr/>
      <dgm:t>
        <a:bodyPr/>
        <a:lstStyle/>
        <a:p>
          <a:endParaRPr lang="en-US"/>
        </a:p>
      </dgm:t>
    </dgm:pt>
  </dgm:ptLst>
  <dgm:cxnLst>
    <dgm:cxn modelId="{15CB21C5-ED4E-4A8E-BC3E-042CDEE025EE}" srcId="{9182A29F-AC67-40CC-B85B-48637AB4051F}" destId="{D3530A54-1C44-435B-B45A-A49D8E008E3B}" srcOrd="2" destOrd="0" parTransId="{24D228E2-5BF7-45DD-999D-A528879BCE4D}" sibTransId="{499C5202-02CE-4144-B865-870D2A6C677B}"/>
    <dgm:cxn modelId="{6A836DA2-AAD4-4464-B7B7-A2830A8F8CF9}" type="presOf" srcId="{AD39C6CD-EFF1-4D6F-9C9D-707CA22E060A}" destId="{51A54B2A-ACF6-4FB5-A011-638754D56707}" srcOrd="1" destOrd="0" presId="urn:microsoft.com/office/officeart/2005/8/layout/vProcess5"/>
    <dgm:cxn modelId="{04818F6F-2438-496B-B36B-3FFFC3723AB4}" type="presOf" srcId="{499C5202-02CE-4144-B865-870D2A6C677B}" destId="{8821CE46-9D97-4319-9EAB-86564BCFE607}" srcOrd="0" destOrd="0" presId="urn:microsoft.com/office/officeart/2005/8/layout/vProcess5"/>
    <dgm:cxn modelId="{94A4BC0B-373C-4478-9917-293F800A0848}" type="presOf" srcId="{59CAFAC5-CD83-4B40-A37B-E42F6150DFFC}" destId="{D113C373-D648-477B-806E-DA3C5B8D1F8C}" srcOrd="0" destOrd="0" presId="urn:microsoft.com/office/officeart/2005/8/layout/vProcess5"/>
    <dgm:cxn modelId="{0B45D77F-4AAE-43F9-B009-EB1252276C10}" type="presOf" srcId="{AD39C6CD-EFF1-4D6F-9C9D-707CA22E060A}" destId="{D03B83A5-E1FE-4119-A73F-D64AC5A8DF6F}" srcOrd="0" destOrd="0" presId="urn:microsoft.com/office/officeart/2005/8/layout/vProcess5"/>
    <dgm:cxn modelId="{8D5C093E-DB5F-444E-8961-07E3B110D82A}" srcId="{9182A29F-AC67-40CC-B85B-48637AB4051F}" destId="{EE7F517C-5684-40AC-B9B8-E638AED1A6A3}" srcOrd="0" destOrd="0" parTransId="{64BBB876-7014-4949-BFA8-43263ACD9929}" sibTransId="{0ECCC662-F0E0-4284-B138-C00A7502E1A7}"/>
    <dgm:cxn modelId="{E77AD322-BF45-49ED-952B-73EB0C6C3139}" type="presOf" srcId="{EE7F517C-5684-40AC-B9B8-E638AED1A6A3}" destId="{D911054C-5045-40C9-856C-F2B464CE81BC}" srcOrd="0" destOrd="0" presId="urn:microsoft.com/office/officeart/2005/8/layout/vProcess5"/>
    <dgm:cxn modelId="{2028806F-4A27-46EA-98A4-8AE83777BCBA}" type="presOf" srcId="{0ECCC662-F0E0-4284-B138-C00A7502E1A7}" destId="{3B12DB6C-74C3-429B-A590-42F2D2D44E31}" srcOrd="0" destOrd="0" presId="urn:microsoft.com/office/officeart/2005/8/layout/vProcess5"/>
    <dgm:cxn modelId="{B50114D3-E206-450F-8190-8ECB8651CA54}" type="presOf" srcId="{CA2AAA90-B742-4B45-92BF-F150E4A93C09}" destId="{6F2221A8-44C3-49D1-8242-0042C527C836}" srcOrd="1" destOrd="0" presId="urn:microsoft.com/office/officeart/2005/8/layout/vProcess5"/>
    <dgm:cxn modelId="{4EB8847F-0973-40F0-9EBB-9685EA080167}" type="presOf" srcId="{D3530A54-1C44-435B-B45A-A49D8E008E3B}" destId="{15AE13EE-C4C2-43AB-8585-402283DBA30F}" srcOrd="1" destOrd="0" presId="urn:microsoft.com/office/officeart/2005/8/layout/vProcess5"/>
    <dgm:cxn modelId="{12EB7C20-52D8-43B8-98AA-821644B55669}" type="presOf" srcId="{BB7C3576-31F4-479C-8474-336AF9F769B8}" destId="{7CC28B3F-390C-40FA-AD19-8490AD93CB17}" srcOrd="0" destOrd="0" presId="urn:microsoft.com/office/officeart/2005/8/layout/vProcess5"/>
    <dgm:cxn modelId="{601FD410-894F-498D-A672-86BA9CE1F5CA}" type="presOf" srcId="{FFAD91A0-0125-4C02-8713-0D4068E8296D}" destId="{497461B7-A291-4197-ACB3-291A40C562FD}" srcOrd="1" destOrd="0" presId="urn:microsoft.com/office/officeart/2005/8/layout/vProcess5"/>
    <dgm:cxn modelId="{6F9195A0-3ECE-4C39-92E5-9D1ED014EE5F}" type="presOf" srcId="{EE7F517C-5684-40AC-B9B8-E638AED1A6A3}" destId="{BEF5389A-B96F-4EC1-A7A5-4BA43CE5627F}" srcOrd="1" destOrd="0" presId="urn:microsoft.com/office/officeart/2005/8/layout/vProcess5"/>
    <dgm:cxn modelId="{95B3B608-B84E-4F50-8FB8-44C14ED33F76}" type="presOf" srcId="{D3530A54-1C44-435B-B45A-A49D8E008E3B}" destId="{D6725D8B-B7E7-49AB-B3C0-0E6E0B4860B2}" srcOrd="0" destOrd="0" presId="urn:microsoft.com/office/officeart/2005/8/layout/vProcess5"/>
    <dgm:cxn modelId="{CC0A052A-C94B-4380-A61D-5A6BED49ECBC}" srcId="{9182A29F-AC67-40CC-B85B-48637AB4051F}" destId="{AD39C6CD-EFF1-4D6F-9C9D-707CA22E060A}" srcOrd="3" destOrd="0" parTransId="{2F56062F-AD04-4468-B038-ED1D30B6B152}" sibTransId="{BB7C3576-31F4-479C-8474-336AF9F769B8}"/>
    <dgm:cxn modelId="{082E3410-B026-47A3-A74A-1BF2633559D6}" type="presOf" srcId="{FFAD91A0-0125-4C02-8713-0D4068E8296D}" destId="{C6144179-E448-414E-8CFA-AE79B46798B4}" srcOrd="0" destOrd="0" presId="urn:microsoft.com/office/officeart/2005/8/layout/vProcess5"/>
    <dgm:cxn modelId="{213B9AF1-0B65-4B2E-8951-8A8E27C7E76A}" srcId="{9182A29F-AC67-40CC-B85B-48637AB4051F}" destId="{CA2AAA90-B742-4B45-92BF-F150E4A93C09}" srcOrd="1" destOrd="0" parTransId="{486DC987-E4C8-4E9C-AE94-44462E9AFD04}" sibTransId="{59CAFAC5-CD83-4B40-A37B-E42F6150DFFC}"/>
    <dgm:cxn modelId="{20CB1782-C793-44B9-98EA-DDE1DF9F2B1A}" type="presOf" srcId="{9182A29F-AC67-40CC-B85B-48637AB4051F}" destId="{9E8E57BC-EC8F-4610-82FB-7741AC8A34CB}" srcOrd="0" destOrd="0" presId="urn:microsoft.com/office/officeart/2005/8/layout/vProcess5"/>
    <dgm:cxn modelId="{F51FF682-47F8-4C09-BFD5-583D1096FC83}" type="presOf" srcId="{CA2AAA90-B742-4B45-92BF-F150E4A93C09}" destId="{3B6CC691-AA7E-47AF-8286-A2BFA3FFC8A3}" srcOrd="0" destOrd="0" presId="urn:microsoft.com/office/officeart/2005/8/layout/vProcess5"/>
    <dgm:cxn modelId="{2CC61195-C34E-4DA9-8663-87729C9A3FB4}" srcId="{9182A29F-AC67-40CC-B85B-48637AB4051F}" destId="{FFAD91A0-0125-4C02-8713-0D4068E8296D}" srcOrd="4" destOrd="0" parTransId="{A08CE200-F1F1-4082-85DA-1FE31FBCD3BE}" sibTransId="{63C727FC-328F-432C-8A85-17F6D72F6104}"/>
    <dgm:cxn modelId="{C3604733-EC83-4B05-865A-DA53737BD524}" type="presParOf" srcId="{9E8E57BC-EC8F-4610-82FB-7741AC8A34CB}" destId="{7DE26E2D-39DE-41D8-8E6F-6BD6F70CA80F}" srcOrd="0" destOrd="0" presId="urn:microsoft.com/office/officeart/2005/8/layout/vProcess5"/>
    <dgm:cxn modelId="{30BF01C8-F5E4-4FD4-8504-B8B8C309B25F}" type="presParOf" srcId="{9E8E57BC-EC8F-4610-82FB-7741AC8A34CB}" destId="{D911054C-5045-40C9-856C-F2B464CE81BC}" srcOrd="1" destOrd="0" presId="urn:microsoft.com/office/officeart/2005/8/layout/vProcess5"/>
    <dgm:cxn modelId="{8F1A701C-6BBE-4F11-9785-6F11380B7EF2}" type="presParOf" srcId="{9E8E57BC-EC8F-4610-82FB-7741AC8A34CB}" destId="{3B6CC691-AA7E-47AF-8286-A2BFA3FFC8A3}" srcOrd="2" destOrd="0" presId="urn:microsoft.com/office/officeart/2005/8/layout/vProcess5"/>
    <dgm:cxn modelId="{AE0A3071-55B4-4EF6-8AC9-D2B694381B05}" type="presParOf" srcId="{9E8E57BC-EC8F-4610-82FB-7741AC8A34CB}" destId="{D6725D8B-B7E7-49AB-B3C0-0E6E0B4860B2}" srcOrd="3" destOrd="0" presId="urn:microsoft.com/office/officeart/2005/8/layout/vProcess5"/>
    <dgm:cxn modelId="{C07C5AD9-9251-49BA-9737-77B60909BCE8}" type="presParOf" srcId="{9E8E57BC-EC8F-4610-82FB-7741AC8A34CB}" destId="{D03B83A5-E1FE-4119-A73F-D64AC5A8DF6F}" srcOrd="4" destOrd="0" presId="urn:microsoft.com/office/officeart/2005/8/layout/vProcess5"/>
    <dgm:cxn modelId="{37D19634-A6E3-42A3-99AD-FE7EF02E5C8C}" type="presParOf" srcId="{9E8E57BC-EC8F-4610-82FB-7741AC8A34CB}" destId="{C6144179-E448-414E-8CFA-AE79B46798B4}" srcOrd="5" destOrd="0" presId="urn:microsoft.com/office/officeart/2005/8/layout/vProcess5"/>
    <dgm:cxn modelId="{34B02F71-E928-41E4-8286-4E7F2BC88BA4}" type="presParOf" srcId="{9E8E57BC-EC8F-4610-82FB-7741AC8A34CB}" destId="{3B12DB6C-74C3-429B-A590-42F2D2D44E31}" srcOrd="6" destOrd="0" presId="urn:microsoft.com/office/officeart/2005/8/layout/vProcess5"/>
    <dgm:cxn modelId="{C4CE17A4-D102-41D8-8325-E650967F3F5C}" type="presParOf" srcId="{9E8E57BC-EC8F-4610-82FB-7741AC8A34CB}" destId="{D113C373-D648-477B-806E-DA3C5B8D1F8C}" srcOrd="7" destOrd="0" presId="urn:microsoft.com/office/officeart/2005/8/layout/vProcess5"/>
    <dgm:cxn modelId="{933F3C8E-EDAC-4136-AAA7-2C852CDAA984}" type="presParOf" srcId="{9E8E57BC-EC8F-4610-82FB-7741AC8A34CB}" destId="{8821CE46-9D97-4319-9EAB-86564BCFE607}" srcOrd="8" destOrd="0" presId="urn:microsoft.com/office/officeart/2005/8/layout/vProcess5"/>
    <dgm:cxn modelId="{B43D59F0-8335-4562-BE78-42BB028D721F}" type="presParOf" srcId="{9E8E57BC-EC8F-4610-82FB-7741AC8A34CB}" destId="{7CC28B3F-390C-40FA-AD19-8490AD93CB17}" srcOrd="9" destOrd="0" presId="urn:microsoft.com/office/officeart/2005/8/layout/vProcess5"/>
    <dgm:cxn modelId="{3D62C33F-CD03-46F9-B363-17721D81CCC0}" type="presParOf" srcId="{9E8E57BC-EC8F-4610-82FB-7741AC8A34CB}" destId="{BEF5389A-B96F-4EC1-A7A5-4BA43CE5627F}" srcOrd="10" destOrd="0" presId="urn:microsoft.com/office/officeart/2005/8/layout/vProcess5"/>
    <dgm:cxn modelId="{F3F4ED0F-BC23-463F-BACF-5319C3105AB1}" type="presParOf" srcId="{9E8E57BC-EC8F-4610-82FB-7741AC8A34CB}" destId="{6F2221A8-44C3-49D1-8242-0042C527C836}" srcOrd="11" destOrd="0" presId="urn:microsoft.com/office/officeart/2005/8/layout/vProcess5"/>
    <dgm:cxn modelId="{B0918A77-422A-41A0-ADF9-2646F416C53B}" type="presParOf" srcId="{9E8E57BC-EC8F-4610-82FB-7741AC8A34CB}" destId="{15AE13EE-C4C2-43AB-8585-402283DBA30F}" srcOrd="12" destOrd="0" presId="urn:microsoft.com/office/officeart/2005/8/layout/vProcess5"/>
    <dgm:cxn modelId="{2865C909-2794-4A08-AE73-F80838DAEA49}" type="presParOf" srcId="{9E8E57BC-EC8F-4610-82FB-7741AC8A34CB}" destId="{51A54B2A-ACF6-4FB5-A011-638754D56707}" srcOrd="13" destOrd="0" presId="urn:microsoft.com/office/officeart/2005/8/layout/vProcess5"/>
    <dgm:cxn modelId="{A17BB01C-DAD4-4B31-B0DD-D7B953BF8721}" type="presParOf" srcId="{9E8E57BC-EC8F-4610-82FB-7741AC8A34CB}" destId="{497461B7-A291-4197-ACB3-291A40C562FD}" srcOrd="14"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F97D79-8A01-4229-970D-8DD1E8105FBB}"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ru-RU"/>
        </a:p>
      </dgm:t>
    </dgm:pt>
    <dgm:pt modelId="{DEB16E81-1E5B-4B03-A483-38268A415780}">
      <dgm:prSet phldrT="[Text]" custT="1"/>
      <dgm:spPr/>
      <dgm:t>
        <a:bodyPr/>
        <a:lstStyle/>
        <a:p>
          <a:r>
            <a:rPr lang="en-US" sz="1200" dirty="0" err="1">
              <a:solidFill>
                <a:schemeClr val="tx1">
                  <a:lumMod val="95000"/>
                  <a:lumOff val="5000"/>
                </a:schemeClr>
              </a:solidFill>
              <a:latin typeface="+mj-lt"/>
            </a:rPr>
            <a:t>Komissiyanın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tərkibi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Dərhal</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qüvvəyə</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minməsi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ilə</a:t>
          </a:r>
          <a:r>
            <a:rPr lang="en-US" sz="1200" dirty="0">
              <a:solidFill>
                <a:schemeClr val="tx1">
                  <a:lumMod val="95000"/>
                  <a:lumOff val="5000"/>
                </a:schemeClr>
              </a:solidFill>
              <a:latin typeface="+mj-lt"/>
            </a:rPr>
            <a:t> Dr. Carolina Adler UİAA </a:t>
          </a:r>
          <a:r>
            <a:rPr lang="en-US" sz="1200" dirty="0" err="1">
              <a:solidFill>
                <a:schemeClr val="tx1">
                  <a:lumMod val="95000"/>
                  <a:lumOff val="5000"/>
                </a:schemeClr>
              </a:solidFill>
              <a:latin typeface="+mj-lt"/>
            </a:rPr>
            <a:t>dağ</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Komissiyasının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sədri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təyin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edildi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Daha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sonra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bu</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təklif</a:t>
          </a:r>
          <a:r>
            <a:rPr lang="en-US" sz="1200" dirty="0">
              <a:solidFill>
                <a:schemeClr val="tx1">
                  <a:lumMod val="95000"/>
                  <a:lumOff val="5000"/>
                </a:schemeClr>
              </a:solidFill>
              <a:latin typeface="+mj-lt"/>
            </a:rPr>
            <a:t> NASA-</a:t>
          </a:r>
          <a:r>
            <a:rPr lang="en-US" sz="1200" dirty="0" err="1">
              <a:solidFill>
                <a:schemeClr val="tx1">
                  <a:lumMod val="95000"/>
                  <a:lumOff val="5000"/>
                </a:schemeClr>
              </a:solidFill>
              <a:latin typeface="+mj-lt"/>
            </a:rPr>
            <a:t>nın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rəhbər</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komitəsi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tərəfindən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bəyənildi</a:t>
          </a:r>
          <a:r>
            <a:rPr lang="en-US" sz="1200" dirty="0">
              <a:solidFill>
                <a:schemeClr val="tx1">
                  <a:lumMod val="95000"/>
                  <a:lumOff val="5000"/>
                </a:schemeClr>
              </a:solidFill>
              <a:latin typeface="+mj-lt"/>
            </a:rPr>
            <a:t>. Lode </a:t>
          </a:r>
          <a:r>
            <a:rPr lang="en-US" sz="1200" dirty="0" err="1">
              <a:solidFill>
                <a:schemeClr val="tx1">
                  <a:lumMod val="95000"/>
                  <a:lumOff val="5000"/>
                </a:schemeClr>
              </a:solidFill>
              <a:latin typeface="+mj-lt"/>
            </a:rPr>
            <a:t>Bekers</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çıxış</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Komissiyasına</a:t>
          </a:r>
          <a:r>
            <a:rPr lang="en-US" sz="1200" dirty="0">
              <a:solidFill>
                <a:schemeClr val="tx1">
                  <a:lumMod val="95000"/>
                  <a:lumOff val="5000"/>
                </a:schemeClr>
              </a:solidFill>
              <a:latin typeface="+mj-lt"/>
            </a:rPr>
            <a:t> tam </a:t>
          </a:r>
          <a:r>
            <a:rPr lang="en-US" sz="1200" dirty="0" err="1">
              <a:solidFill>
                <a:schemeClr val="tx1">
                  <a:lumMod val="95000"/>
                  <a:lumOff val="5000"/>
                </a:schemeClr>
              </a:solidFill>
              <a:latin typeface="+mj-lt"/>
            </a:rPr>
            <a:t>hüquqlu</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üzv</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kimi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qoşulacaq</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lakin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Dağların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Mühafizəsi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üzrə</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Komissiyanın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bir</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hissəsi</a:t>
          </a:r>
          <a:r>
            <a:rPr lang="en-US" sz="1200" dirty="0">
              <a:solidFill>
                <a:schemeClr val="tx1">
                  <a:lumMod val="95000"/>
                  <a:lumOff val="5000"/>
                </a:schemeClr>
              </a:solidFill>
              <a:latin typeface="+mj-lt"/>
            </a:rPr>
            <a:t> və </a:t>
          </a:r>
          <a:r>
            <a:rPr lang="en-US" sz="1200" dirty="0" err="1">
              <a:solidFill>
                <a:schemeClr val="tx1">
                  <a:lumMod val="95000"/>
                  <a:lumOff val="5000"/>
                </a:schemeClr>
              </a:solidFill>
              <a:latin typeface="+mj-lt"/>
            </a:rPr>
            <a:t>iki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komissiya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arasında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əlaqələndirici</a:t>
          </a:r>
          <a:r>
            <a:rPr lang="en-US" sz="1200" dirty="0">
              <a:solidFill>
                <a:schemeClr val="tx1">
                  <a:lumMod val="95000"/>
                  <a:lumOff val="5000"/>
                </a:schemeClr>
              </a:solidFill>
              <a:latin typeface="+mj-lt"/>
            </a:rPr>
            <a:t> Link </a:t>
          </a:r>
          <a:r>
            <a:rPr lang="en-US" sz="1200" dirty="0" err="1">
              <a:solidFill>
                <a:schemeClr val="tx1">
                  <a:lumMod val="95000"/>
                  <a:lumOff val="5000"/>
                </a:schemeClr>
              </a:solidFill>
              <a:latin typeface="+mj-lt"/>
            </a:rPr>
            <a:t>olaraq</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qalacaq</a:t>
          </a:r>
          <a:r>
            <a:rPr lang="en-US" sz="1200" dirty="0">
              <a:solidFill>
                <a:schemeClr val="tx1">
                  <a:lumMod val="95000"/>
                  <a:lumOff val="5000"/>
                </a:schemeClr>
              </a:solidFill>
              <a:latin typeface="+mj-lt"/>
            </a:rPr>
            <a:t>.</a:t>
          </a:r>
          <a:endParaRPr lang="ru-RU" sz="1200" dirty="0">
            <a:solidFill>
              <a:schemeClr val="tx1">
                <a:lumMod val="95000"/>
                <a:lumOff val="5000"/>
              </a:schemeClr>
            </a:solidFill>
            <a:latin typeface="+mj-lt"/>
          </a:endParaRPr>
        </a:p>
      </dgm:t>
    </dgm:pt>
    <dgm:pt modelId="{A45A7E18-88B1-4B9B-8FB4-4E43F2A6B118}" type="parTrans" cxnId="{66182483-469E-4442-BBE3-B2A6EFE36F03}">
      <dgm:prSet/>
      <dgm:spPr/>
      <dgm:t>
        <a:bodyPr/>
        <a:lstStyle/>
        <a:p>
          <a:endParaRPr lang="ru-RU"/>
        </a:p>
      </dgm:t>
    </dgm:pt>
    <dgm:pt modelId="{0216D90F-3D10-44F6-AB46-AD4156B53980}" type="sibTrans" cxnId="{66182483-469E-4442-BBE3-B2A6EFE36F03}">
      <dgm:prSet/>
      <dgm:spPr/>
      <dgm:t>
        <a:bodyPr/>
        <a:lstStyle/>
        <a:p>
          <a:endParaRPr lang="ru-RU"/>
        </a:p>
      </dgm:t>
    </dgm:pt>
    <dgm:pt modelId="{D079F703-7CB1-4CAF-B523-B6FCBEC4FA13}">
      <dgm:prSet phldrT="[Text]" custT="1"/>
      <dgm:spPr/>
      <dgm:t>
        <a:bodyPr/>
        <a:lstStyle/>
        <a:p>
          <a:r>
            <a:rPr lang="en-US" sz="1200" dirty="0" err="1">
              <a:solidFill>
                <a:schemeClr val="tx1">
                  <a:lumMod val="95000"/>
                  <a:lumOff val="5000"/>
                </a:schemeClr>
              </a:solidFill>
              <a:latin typeface="+mj-lt"/>
            </a:rPr>
            <a:t>Sponsorluq</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haqqında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hesabatlar</a:t>
          </a:r>
          <a:r>
            <a:rPr lang="en-US" sz="1200" dirty="0">
              <a:solidFill>
                <a:schemeClr val="tx1">
                  <a:lumMod val="95000"/>
                  <a:lumOff val="5000"/>
                </a:schemeClr>
              </a:solidFill>
              <a:latin typeface="+mj-lt"/>
            </a:rPr>
            <a:t> və </a:t>
          </a:r>
          <a:r>
            <a:rPr lang="en-US" sz="1200" dirty="0" err="1">
              <a:solidFill>
                <a:schemeClr val="tx1">
                  <a:lumMod val="95000"/>
                  <a:lumOff val="5000"/>
                </a:schemeClr>
              </a:solidFill>
              <a:latin typeface="+mj-lt"/>
            </a:rPr>
            <a:t>suallar</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Sponsorluq</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meyarlarını</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müəyyənləşdirmək</a:t>
          </a:r>
          <a:r>
            <a:rPr lang="en-US" sz="1200" dirty="0">
              <a:solidFill>
                <a:schemeClr val="tx1">
                  <a:lumMod val="95000"/>
                  <a:lumOff val="5000"/>
                </a:schemeClr>
              </a:solidFill>
              <a:latin typeface="+mj-lt"/>
            </a:rPr>
            <a:t> və </a:t>
          </a:r>
          <a:r>
            <a:rPr lang="en-US" sz="1200" dirty="0" err="1">
              <a:solidFill>
                <a:schemeClr val="tx1">
                  <a:lumMod val="95000"/>
                  <a:lumOff val="5000"/>
                </a:schemeClr>
              </a:solidFill>
              <a:latin typeface="+mj-lt"/>
            </a:rPr>
            <a:t>layihə</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ideyalarını</a:t>
          </a:r>
          <a:r>
            <a:rPr lang="en-US" sz="1200" dirty="0">
              <a:solidFill>
                <a:schemeClr val="tx1">
                  <a:lumMod val="95000"/>
                  <a:lumOff val="5000"/>
                </a:schemeClr>
              </a:solidFill>
              <a:latin typeface="+mj-lt"/>
            </a:rPr>
            <a:t> və </a:t>
          </a:r>
          <a:r>
            <a:rPr lang="en-US" sz="1200" dirty="0" err="1">
              <a:solidFill>
                <a:schemeClr val="tx1">
                  <a:lumMod val="95000"/>
                  <a:lumOff val="5000"/>
                </a:schemeClr>
              </a:solidFill>
              <a:latin typeface="+mj-lt"/>
            </a:rPr>
            <a:t>təşəbbüslərini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başlamaq</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üçün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gəlir</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mənbələrini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artırmaq</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üçün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təkliflər</a:t>
          </a:r>
          <a:r>
            <a:rPr lang="en-US" sz="1200" dirty="0">
              <a:solidFill>
                <a:schemeClr val="tx1">
                  <a:lumMod val="95000"/>
                  <a:lumOff val="5000"/>
                </a:schemeClr>
              </a:solidFill>
              <a:latin typeface="+mj-lt"/>
            </a:rPr>
            <a:t>.
* </a:t>
          </a:r>
          <a:r>
            <a:rPr lang="en-US" sz="1200" dirty="0" err="1">
              <a:solidFill>
                <a:schemeClr val="tx1">
                  <a:lumMod val="95000"/>
                  <a:lumOff val="5000"/>
                </a:schemeClr>
              </a:solidFill>
              <a:latin typeface="+mj-lt"/>
            </a:rPr>
            <a:t>Kommunikasiya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strategiyaları</a:t>
          </a:r>
          <a:r>
            <a:rPr lang="en-US" sz="1200" dirty="0">
              <a:solidFill>
                <a:schemeClr val="tx1">
                  <a:lumMod val="95000"/>
                  <a:lumOff val="5000"/>
                </a:schemeClr>
              </a:solidFill>
              <a:latin typeface="+mj-lt"/>
            </a:rPr>
            <a:t> və </a:t>
          </a:r>
          <a:r>
            <a:rPr lang="en-US" sz="1200" dirty="0" err="1">
              <a:solidFill>
                <a:schemeClr val="tx1">
                  <a:lumMod val="95000"/>
                  <a:lumOff val="5000"/>
                </a:schemeClr>
              </a:solidFill>
              <a:latin typeface="+mj-lt"/>
            </a:rPr>
            <a:t>problemləri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Davamlı</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inkişaf</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layihələri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ilə</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digər</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sistem</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təşəbbüsləri</a:t>
          </a:r>
          <a:r>
            <a:rPr lang="en-US" sz="1200" dirty="0">
              <a:solidFill>
                <a:schemeClr val="tx1">
                  <a:lumMod val="95000"/>
                  <a:lumOff val="5000"/>
                </a:schemeClr>
              </a:solidFill>
              <a:latin typeface="+mj-lt"/>
            </a:rPr>
            <a:t> və UIAA </a:t>
          </a:r>
          <a:r>
            <a:rPr lang="en-US" sz="1200" dirty="0" err="1">
              <a:solidFill>
                <a:schemeClr val="tx1">
                  <a:lumMod val="95000"/>
                  <a:lumOff val="5000"/>
                </a:schemeClr>
              </a:solidFill>
              <a:latin typeface="+mj-lt"/>
            </a:rPr>
            <a:t>layihələri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arasında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böyük</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sinerji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lazımdır</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Dağların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Mühafizəsi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üzrə</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nümayəndələrin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şəbəkələrin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tədqiqat</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assosiasiyalarının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möhkəmləndirilməsi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dövlət</a:t>
          </a:r>
          <a:r>
            <a:rPr lang="en-US" sz="1200" dirty="0">
              <a:solidFill>
                <a:schemeClr val="tx1">
                  <a:lumMod val="95000"/>
                  <a:lumOff val="5000"/>
                </a:schemeClr>
              </a:solidFill>
              <a:latin typeface="+mj-lt"/>
            </a:rPr>
            <a:t> və </a:t>
          </a:r>
          <a:r>
            <a:rPr lang="en-US" sz="1200" dirty="0" err="1">
              <a:solidFill>
                <a:schemeClr val="tx1">
                  <a:lumMod val="95000"/>
                  <a:lumOff val="5000"/>
                </a:schemeClr>
              </a:solidFill>
              <a:latin typeface="+mj-lt"/>
            </a:rPr>
            <a:t>özəl</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sektorlarla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daha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geniş</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iştirak</a:t>
          </a:r>
          <a:r>
            <a:rPr lang="en-US" sz="1200" dirty="0">
              <a:solidFill>
                <a:schemeClr val="tx1">
                  <a:lumMod val="95000"/>
                  <a:lumOff val="5000"/>
                </a:schemeClr>
              </a:solidFill>
              <a:latin typeface="+mj-lt"/>
            </a:rPr>
            <a:t> və </a:t>
          </a:r>
          <a:r>
            <a:rPr lang="en-US" sz="1200" dirty="0" err="1">
              <a:solidFill>
                <a:schemeClr val="tx1">
                  <a:lumMod val="95000"/>
                  <a:lumOff val="5000"/>
                </a:schemeClr>
              </a:solidFill>
              <a:latin typeface="+mj-lt"/>
            </a:rPr>
            <a:t>əməkdaşlıq</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məqsədilə</a:t>
          </a:r>
          <a:r>
            <a:rPr lang="en-US" sz="1200" dirty="0">
              <a:solidFill>
                <a:schemeClr val="tx1">
                  <a:lumMod val="95000"/>
                  <a:lumOff val="5000"/>
                </a:schemeClr>
              </a:solidFill>
              <a:latin typeface="+mj-lt"/>
            </a:rPr>
            <a:t> 2016-cı </a:t>
          </a:r>
          <a:r>
            <a:rPr lang="en-US" sz="1200" dirty="0" err="1">
              <a:solidFill>
                <a:schemeClr val="tx1">
                  <a:lumMod val="95000"/>
                  <a:lumOff val="5000"/>
                </a:schemeClr>
              </a:solidFill>
              <a:latin typeface="+mj-lt"/>
            </a:rPr>
            <a:t>ildə</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keçirilən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konfranslarda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iştirak</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edəcəklərini</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təsdiq</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edir</a:t>
          </a:r>
          <a:r>
            <a:rPr lang="en-US" sz="1200" dirty="0">
              <a:solidFill>
                <a:schemeClr val="tx1">
                  <a:lumMod val="95000"/>
                  <a:lumOff val="5000"/>
                </a:schemeClr>
              </a:solidFill>
              <a:latin typeface="+mj-lt"/>
            </a:rPr>
            <a:t>.</a:t>
          </a:r>
          <a:endParaRPr lang="ru-RU" sz="1200" dirty="0">
            <a:solidFill>
              <a:schemeClr val="tx1">
                <a:lumMod val="95000"/>
                <a:lumOff val="5000"/>
              </a:schemeClr>
            </a:solidFill>
            <a:latin typeface="+mj-lt"/>
          </a:endParaRPr>
        </a:p>
      </dgm:t>
    </dgm:pt>
    <dgm:pt modelId="{A65086F5-E6DF-42E9-96F1-E537F917E635}" type="parTrans" cxnId="{F1219040-1A60-408F-A8B6-E8BE3520767C}">
      <dgm:prSet/>
      <dgm:spPr/>
      <dgm:t>
        <a:bodyPr/>
        <a:lstStyle/>
        <a:p>
          <a:endParaRPr lang="ru-RU"/>
        </a:p>
      </dgm:t>
    </dgm:pt>
    <dgm:pt modelId="{F7F91B19-F952-4A34-A526-9BE144B7AA93}" type="sibTrans" cxnId="{F1219040-1A60-408F-A8B6-E8BE3520767C}">
      <dgm:prSet/>
      <dgm:spPr/>
      <dgm:t>
        <a:bodyPr/>
        <a:lstStyle/>
        <a:p>
          <a:endParaRPr lang="ru-RU"/>
        </a:p>
      </dgm:t>
    </dgm:pt>
    <dgm:pt modelId="{DE6A3BE9-BE72-454B-B01B-E128D174F941}">
      <dgm:prSet phldrT="[Text]" custT="1"/>
      <dgm:spPr/>
      <dgm:t>
        <a:bodyPr/>
        <a:lstStyle/>
        <a:p>
          <a:r>
            <a:rPr lang="en-US" sz="1200" dirty="0">
              <a:solidFill>
                <a:schemeClr val="tx1">
                  <a:lumMod val="95000"/>
                  <a:lumOff val="5000"/>
                </a:schemeClr>
              </a:solidFill>
              <a:latin typeface="+mj-lt"/>
            </a:rPr>
            <a:t>2016-cı il </a:t>
          </a:r>
          <a:r>
            <a:rPr lang="en-US" sz="1200" dirty="0" err="1">
              <a:solidFill>
                <a:schemeClr val="tx1">
                  <a:lumMod val="95000"/>
                  <a:lumOff val="5000"/>
                </a:schemeClr>
              </a:solidFill>
              <a:latin typeface="+mj-lt"/>
            </a:rPr>
            <a:t>üçün</a:t>
          </a:r>
          <a:r>
            <a:rPr lang="en-US" sz="1200" dirty="0">
              <a:solidFill>
                <a:schemeClr val="tx1">
                  <a:lumMod val="95000"/>
                  <a:lumOff val="5000"/>
                </a:schemeClr>
              </a:solidFill>
              <a:latin typeface="+mj-lt"/>
            </a:rPr>
            <a:t> UIAA Mountain </a:t>
          </a:r>
          <a:r>
            <a:rPr lang="en-US" sz="1200" dirty="0" err="1">
              <a:solidFill>
                <a:schemeClr val="tx1">
                  <a:lumMod val="95000"/>
                  <a:lumOff val="5000"/>
                </a:schemeClr>
              </a:solidFill>
              <a:latin typeface="+mj-lt"/>
            </a:rPr>
            <a:t>Müdafiə</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mükafatı</a:t>
          </a:r>
          <a:r>
            <a:rPr lang="en-US" sz="1200" dirty="0">
              <a:solidFill>
                <a:schemeClr val="tx1">
                  <a:lumMod val="95000"/>
                  <a:lumOff val="5000"/>
                </a:schemeClr>
              </a:solidFill>
              <a:latin typeface="+mj-lt"/>
            </a:rPr>
            <a:t>. 15-30 </a:t>
          </a:r>
          <a:r>
            <a:rPr lang="en-US" sz="1200" dirty="0" err="1">
              <a:solidFill>
                <a:schemeClr val="tx1">
                  <a:lumMod val="95000"/>
                  <a:lumOff val="5000"/>
                </a:schemeClr>
              </a:solidFill>
              <a:latin typeface="+mj-lt"/>
            </a:rPr>
            <a:t>iyun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tarixlərində</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layihənin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icra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müddətinin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uzadılması</a:t>
          </a:r>
          <a:r>
            <a:rPr lang="en-US" sz="1200" dirty="0">
              <a:solidFill>
                <a:schemeClr val="tx1">
                  <a:lumMod val="95000"/>
                  <a:lumOff val="5000"/>
                </a:schemeClr>
              </a:solidFill>
              <a:latin typeface="+mj-lt"/>
            </a:rPr>
            <a:t>. Ambassador </a:t>
          </a:r>
          <a:r>
            <a:rPr lang="en-US" sz="1200" dirty="0" err="1">
              <a:solidFill>
                <a:schemeClr val="tx1">
                  <a:lumMod val="95000"/>
                  <a:lumOff val="5000"/>
                </a:schemeClr>
              </a:solidFill>
              <a:latin typeface="+mj-lt"/>
            </a:rPr>
            <a:t>layihəsində</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potensial</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iştirak</a:t>
          </a:r>
          <a:r>
            <a:rPr lang="en-US" sz="1200" dirty="0">
              <a:solidFill>
                <a:schemeClr val="tx1">
                  <a:lumMod val="95000"/>
                  <a:lumOff val="5000"/>
                </a:schemeClr>
              </a:solidFill>
              <a:latin typeface="+mj-lt"/>
            </a:rPr>
            <a:t> (MPA və </a:t>
          </a:r>
          <a:r>
            <a:rPr lang="en-US" sz="1200" dirty="0" err="1">
              <a:solidFill>
                <a:schemeClr val="tx1">
                  <a:lumMod val="95000"/>
                  <a:lumOff val="5000"/>
                </a:schemeClr>
              </a:solidFill>
              <a:latin typeface="+mj-lt"/>
            </a:rPr>
            <a:t>davamlı</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inkişaf</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sahəsində</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daha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geniş</a:t>
          </a:r>
          <a:r>
            <a:rPr lang="en-US" sz="1200" dirty="0">
              <a:solidFill>
                <a:schemeClr val="tx1">
                  <a:lumMod val="95000"/>
                  <a:lumOff val="5000"/>
                </a:schemeClr>
              </a:solidFill>
              <a:latin typeface="+mj-lt"/>
            </a:rPr>
            <a:t> UİAA </a:t>
          </a:r>
          <a:r>
            <a:rPr lang="en-US" sz="1200" dirty="0" err="1">
              <a:solidFill>
                <a:schemeClr val="tx1">
                  <a:lumMod val="95000"/>
                  <a:lumOff val="5000"/>
                </a:schemeClr>
              </a:solidFill>
              <a:latin typeface="+mj-lt"/>
            </a:rPr>
            <a:t>mandatları</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üçün</a:t>
          </a:r>
          <a:r>
            <a:rPr lang="en-US" sz="1200" dirty="0">
              <a:solidFill>
                <a:schemeClr val="tx1">
                  <a:lumMod val="95000"/>
                  <a:lumOff val="5000"/>
                </a:schemeClr>
              </a:solidFill>
              <a:latin typeface="+mj-lt"/>
            </a:rPr>
            <a:t>).
* UİAA </a:t>
          </a:r>
          <a:r>
            <a:rPr lang="en-US" sz="1200" dirty="0" err="1">
              <a:solidFill>
                <a:schemeClr val="tx1">
                  <a:lumMod val="95000"/>
                  <a:lumOff val="5000"/>
                </a:schemeClr>
              </a:solidFill>
              <a:latin typeface="+mj-lt"/>
            </a:rPr>
            <a:t>Dağları</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hörmət</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edir</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Layihənin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inkişafı</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yaxın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illərdə</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Avropadan</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kənarda</a:t>
          </a:r>
          <a:r>
            <a:rPr lang="en-US" sz="1200" dirty="0">
              <a:solidFill>
                <a:schemeClr val="tx1">
                  <a:lumMod val="95000"/>
                  <a:lumOff val="5000"/>
                </a:schemeClr>
              </a:solidFill>
              <a:latin typeface="+mj-lt"/>
            </a:rPr>
            <a:t> UİAA-</a:t>
          </a:r>
          <a:r>
            <a:rPr lang="en-US" sz="1200" dirty="0" err="1">
              <a:solidFill>
                <a:schemeClr val="tx1">
                  <a:lumMod val="95000"/>
                  <a:lumOff val="5000"/>
                </a:schemeClr>
              </a:solidFill>
              <a:latin typeface="+mj-lt"/>
            </a:rPr>
            <a:t>ya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daxil</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olan</a:t>
          </a:r>
          <a:r>
            <a:rPr lang="en-US" sz="1200" dirty="0">
              <a:solidFill>
                <a:schemeClr val="tx1">
                  <a:lumMod val="95000"/>
                  <a:lumOff val="5000"/>
                </a:schemeClr>
              </a:solidFill>
              <a:latin typeface="+mj-lt"/>
            </a:rPr>
            <a:t> milli </a:t>
          </a:r>
          <a:r>
            <a:rPr lang="en-US" sz="1200" dirty="0" err="1">
              <a:solidFill>
                <a:schemeClr val="tx1">
                  <a:lumMod val="95000"/>
                  <a:lumOff val="5000"/>
                </a:schemeClr>
              </a:solidFill>
              <a:latin typeface="+mj-lt"/>
            </a:rPr>
            <a:t>federasiyalarla</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işləməyə</a:t>
          </a:r>
          <a:r>
            <a:rPr lang="en-US" sz="1200" dirty="0">
              <a:solidFill>
                <a:schemeClr val="tx1">
                  <a:lumMod val="95000"/>
                  <a:lumOff val="5000"/>
                </a:schemeClr>
              </a:solidFill>
              <a:latin typeface="+mj-lt"/>
            </a:rPr>
            <a:t> </a:t>
          </a:r>
          <a:r>
            <a:rPr lang="en-US" sz="1200" dirty="0" err="1">
              <a:solidFill>
                <a:schemeClr val="tx1">
                  <a:lumMod val="95000"/>
                  <a:lumOff val="5000"/>
                </a:schemeClr>
              </a:solidFill>
              <a:latin typeface="+mj-lt"/>
            </a:rPr>
            <a:t>yönəlib</a:t>
          </a:r>
          <a:r>
            <a:rPr lang="en-US" sz="1200" dirty="0">
              <a:solidFill>
                <a:schemeClr val="tx1">
                  <a:lumMod val="95000"/>
                  <a:lumOff val="5000"/>
                </a:schemeClr>
              </a:solidFill>
              <a:latin typeface="+mj-lt"/>
            </a:rPr>
            <a:t>.</a:t>
          </a:r>
          <a:endParaRPr lang="ru-RU" sz="1200" dirty="0">
            <a:solidFill>
              <a:schemeClr val="tx1">
                <a:lumMod val="95000"/>
                <a:lumOff val="5000"/>
              </a:schemeClr>
            </a:solidFill>
            <a:latin typeface="+mj-lt"/>
          </a:endParaRPr>
        </a:p>
      </dgm:t>
    </dgm:pt>
    <dgm:pt modelId="{74A759A7-2B74-48A2-98FB-1D39EC16587E}" type="parTrans" cxnId="{3AA82C7F-66EC-4355-94B8-3525F648705F}">
      <dgm:prSet/>
      <dgm:spPr/>
      <dgm:t>
        <a:bodyPr/>
        <a:lstStyle/>
        <a:p>
          <a:endParaRPr lang="ru-RU"/>
        </a:p>
      </dgm:t>
    </dgm:pt>
    <dgm:pt modelId="{8F2766B6-A000-43B6-A0CA-B1D8EA9FA5D3}" type="sibTrans" cxnId="{3AA82C7F-66EC-4355-94B8-3525F648705F}">
      <dgm:prSet/>
      <dgm:spPr/>
      <dgm:t>
        <a:bodyPr/>
        <a:lstStyle/>
        <a:p>
          <a:endParaRPr lang="ru-RU"/>
        </a:p>
      </dgm:t>
    </dgm:pt>
    <dgm:pt modelId="{DF325B93-9544-4540-93CC-0731C7B8E05B}" type="pres">
      <dgm:prSet presAssocID="{48F97D79-8A01-4229-970D-8DD1E8105FBB}" presName="Name0" presStyleCnt="0">
        <dgm:presLayoutVars>
          <dgm:dir/>
          <dgm:resizeHandles val="exact"/>
        </dgm:presLayoutVars>
      </dgm:prSet>
      <dgm:spPr/>
      <dgm:t>
        <a:bodyPr/>
        <a:lstStyle/>
        <a:p>
          <a:endParaRPr lang="en-US"/>
        </a:p>
      </dgm:t>
    </dgm:pt>
    <dgm:pt modelId="{24953229-0B4F-45DD-AE38-2E52C02FF503}" type="pres">
      <dgm:prSet presAssocID="{DEB16E81-1E5B-4B03-A483-38268A415780}" presName="node" presStyleLbl="node1" presStyleIdx="0" presStyleCnt="3">
        <dgm:presLayoutVars>
          <dgm:bulletEnabled val="1"/>
        </dgm:presLayoutVars>
      </dgm:prSet>
      <dgm:spPr/>
      <dgm:t>
        <a:bodyPr/>
        <a:lstStyle/>
        <a:p>
          <a:endParaRPr lang="en-US"/>
        </a:p>
      </dgm:t>
    </dgm:pt>
    <dgm:pt modelId="{13C18D5F-F3A1-40D5-A07B-795474AE63F3}" type="pres">
      <dgm:prSet presAssocID="{0216D90F-3D10-44F6-AB46-AD4156B53980}" presName="sibTrans" presStyleCnt="0"/>
      <dgm:spPr/>
    </dgm:pt>
    <dgm:pt modelId="{8854CE68-B17B-4B6B-BD1B-B68DFA812EDE}" type="pres">
      <dgm:prSet presAssocID="{D079F703-7CB1-4CAF-B523-B6FCBEC4FA13}" presName="node" presStyleLbl="node1" presStyleIdx="1" presStyleCnt="3" custLinFactNeighborX="-1323" custLinFactNeighborY="1593">
        <dgm:presLayoutVars>
          <dgm:bulletEnabled val="1"/>
        </dgm:presLayoutVars>
      </dgm:prSet>
      <dgm:spPr/>
      <dgm:t>
        <a:bodyPr/>
        <a:lstStyle/>
        <a:p>
          <a:endParaRPr lang="en-US"/>
        </a:p>
      </dgm:t>
    </dgm:pt>
    <dgm:pt modelId="{34428CD7-716B-4F2E-BC4B-1C21B3BDEB61}" type="pres">
      <dgm:prSet presAssocID="{F7F91B19-F952-4A34-A526-9BE144B7AA93}" presName="sibTrans" presStyleCnt="0"/>
      <dgm:spPr/>
    </dgm:pt>
    <dgm:pt modelId="{1A7A9360-CCBE-4BAB-A34E-07B0E6BEAE5C}" type="pres">
      <dgm:prSet presAssocID="{DE6A3BE9-BE72-454B-B01B-E128D174F941}" presName="node" presStyleLbl="node1" presStyleIdx="2" presStyleCnt="3">
        <dgm:presLayoutVars>
          <dgm:bulletEnabled val="1"/>
        </dgm:presLayoutVars>
      </dgm:prSet>
      <dgm:spPr/>
      <dgm:t>
        <a:bodyPr/>
        <a:lstStyle/>
        <a:p>
          <a:endParaRPr lang="en-US"/>
        </a:p>
      </dgm:t>
    </dgm:pt>
  </dgm:ptLst>
  <dgm:cxnLst>
    <dgm:cxn modelId="{B6968F18-737A-4A26-AD05-D6DEF0B19B22}" type="presOf" srcId="{48F97D79-8A01-4229-970D-8DD1E8105FBB}" destId="{DF325B93-9544-4540-93CC-0731C7B8E05B}" srcOrd="0" destOrd="0" presId="urn:microsoft.com/office/officeart/2005/8/layout/hList6"/>
    <dgm:cxn modelId="{F1219040-1A60-408F-A8B6-E8BE3520767C}" srcId="{48F97D79-8A01-4229-970D-8DD1E8105FBB}" destId="{D079F703-7CB1-4CAF-B523-B6FCBEC4FA13}" srcOrd="1" destOrd="0" parTransId="{A65086F5-E6DF-42E9-96F1-E537F917E635}" sibTransId="{F7F91B19-F952-4A34-A526-9BE144B7AA93}"/>
    <dgm:cxn modelId="{A2C66A3B-FE06-4967-AD3F-5E46CDEC0E09}" type="presOf" srcId="{D079F703-7CB1-4CAF-B523-B6FCBEC4FA13}" destId="{8854CE68-B17B-4B6B-BD1B-B68DFA812EDE}" srcOrd="0" destOrd="0" presId="urn:microsoft.com/office/officeart/2005/8/layout/hList6"/>
    <dgm:cxn modelId="{66182483-469E-4442-BBE3-B2A6EFE36F03}" srcId="{48F97D79-8A01-4229-970D-8DD1E8105FBB}" destId="{DEB16E81-1E5B-4B03-A483-38268A415780}" srcOrd="0" destOrd="0" parTransId="{A45A7E18-88B1-4B9B-8FB4-4E43F2A6B118}" sibTransId="{0216D90F-3D10-44F6-AB46-AD4156B53980}"/>
    <dgm:cxn modelId="{DD2F6262-B65F-4BAB-BBD5-55B5F7068372}" type="presOf" srcId="{DEB16E81-1E5B-4B03-A483-38268A415780}" destId="{24953229-0B4F-45DD-AE38-2E52C02FF503}" srcOrd="0" destOrd="0" presId="urn:microsoft.com/office/officeart/2005/8/layout/hList6"/>
    <dgm:cxn modelId="{039EC3A8-44ED-4F23-AF14-EF4BD2DC3840}" type="presOf" srcId="{DE6A3BE9-BE72-454B-B01B-E128D174F941}" destId="{1A7A9360-CCBE-4BAB-A34E-07B0E6BEAE5C}" srcOrd="0" destOrd="0" presId="urn:microsoft.com/office/officeart/2005/8/layout/hList6"/>
    <dgm:cxn modelId="{3AA82C7F-66EC-4355-94B8-3525F648705F}" srcId="{48F97D79-8A01-4229-970D-8DD1E8105FBB}" destId="{DE6A3BE9-BE72-454B-B01B-E128D174F941}" srcOrd="2" destOrd="0" parTransId="{74A759A7-2B74-48A2-98FB-1D39EC16587E}" sibTransId="{8F2766B6-A000-43B6-A0CA-B1D8EA9FA5D3}"/>
    <dgm:cxn modelId="{853A8163-FD8D-405B-B8B8-21B1609727BD}" type="presParOf" srcId="{DF325B93-9544-4540-93CC-0731C7B8E05B}" destId="{24953229-0B4F-45DD-AE38-2E52C02FF503}" srcOrd="0" destOrd="0" presId="urn:microsoft.com/office/officeart/2005/8/layout/hList6"/>
    <dgm:cxn modelId="{D0CA0FAB-EBA4-4759-9CEB-13D36D32B117}" type="presParOf" srcId="{DF325B93-9544-4540-93CC-0731C7B8E05B}" destId="{13C18D5F-F3A1-40D5-A07B-795474AE63F3}" srcOrd="1" destOrd="0" presId="urn:microsoft.com/office/officeart/2005/8/layout/hList6"/>
    <dgm:cxn modelId="{EB45B5DD-6524-4540-92DD-FB82934A18A4}" type="presParOf" srcId="{DF325B93-9544-4540-93CC-0731C7B8E05B}" destId="{8854CE68-B17B-4B6B-BD1B-B68DFA812EDE}" srcOrd="2" destOrd="0" presId="urn:microsoft.com/office/officeart/2005/8/layout/hList6"/>
    <dgm:cxn modelId="{854A601E-94EC-40B7-8999-A3B4FFF10702}" type="presParOf" srcId="{DF325B93-9544-4540-93CC-0731C7B8E05B}" destId="{34428CD7-716B-4F2E-BC4B-1C21B3BDEB61}" srcOrd="3" destOrd="0" presId="urn:microsoft.com/office/officeart/2005/8/layout/hList6"/>
    <dgm:cxn modelId="{1A16BA4E-E0CF-42E5-A098-0D53ABD6DB4D}" type="presParOf" srcId="{DF325B93-9544-4540-93CC-0731C7B8E05B}" destId="{1A7A9360-CCBE-4BAB-A34E-07B0E6BEAE5C}"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5B9FE-F372-4911-885B-370574D62387}">
      <dsp:nvSpPr>
        <dsp:cNvPr id="0" name=""/>
        <dsp:cNvSpPr/>
      </dsp:nvSpPr>
      <dsp:spPr>
        <a:xfrm>
          <a:off x="0" y="0"/>
          <a:ext cx="5199735" cy="17090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AZƏRBAYCAN-ANTARKTİDA ELMİ EKSPEDİSİYASI</a:t>
          </a:r>
        </a:p>
      </dsp:txBody>
      <dsp:txXfrm>
        <a:off x="50055" y="50055"/>
        <a:ext cx="3355577" cy="1608903"/>
      </dsp:txXfrm>
    </dsp:sp>
    <dsp:sp modelId="{3A7DCE09-194E-453C-A9A9-2634D12197ED}">
      <dsp:nvSpPr>
        <dsp:cNvPr id="0" name=""/>
        <dsp:cNvSpPr/>
      </dsp:nvSpPr>
      <dsp:spPr>
        <a:xfrm>
          <a:off x="390631" y="1938989"/>
          <a:ext cx="5199735" cy="170901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0" i="0" kern="1200" dirty="0"/>
            <a:t>AZƏRBAYCAN-AFRİKA ELMİ EKSPEDİSİYASI</a:t>
          </a:r>
          <a:endParaRPr lang="en-US" sz="3200" b="0" kern="1200" dirty="0"/>
        </a:p>
      </dsp:txBody>
      <dsp:txXfrm>
        <a:off x="440686" y="1989044"/>
        <a:ext cx="3529966" cy="1608903"/>
      </dsp:txXfrm>
    </dsp:sp>
    <dsp:sp modelId="{BEABE6A2-9B57-41E3-BA85-6C589234493D}">
      <dsp:nvSpPr>
        <dsp:cNvPr id="0" name=""/>
        <dsp:cNvSpPr/>
      </dsp:nvSpPr>
      <dsp:spPr>
        <a:xfrm>
          <a:off x="917600" y="3987698"/>
          <a:ext cx="5199735" cy="170901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AZƏRBAYCAN-CƏNUBİ AMERİKA ELMİ EKSPEDİSİYASİ</a:t>
          </a:r>
          <a:endParaRPr lang="ru-RU" sz="3200" kern="1200" dirty="0"/>
        </a:p>
      </dsp:txBody>
      <dsp:txXfrm>
        <a:off x="967655" y="4037753"/>
        <a:ext cx="3529966" cy="1608903"/>
      </dsp:txXfrm>
    </dsp:sp>
    <dsp:sp modelId="{9C039C49-49F0-4F6B-A8E1-C730FC0E9698}">
      <dsp:nvSpPr>
        <dsp:cNvPr id="0" name=""/>
        <dsp:cNvSpPr/>
      </dsp:nvSpPr>
      <dsp:spPr>
        <a:xfrm>
          <a:off x="4088876" y="1296001"/>
          <a:ext cx="1110858" cy="111085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4338819" y="1296001"/>
        <a:ext cx="610972" cy="835921"/>
      </dsp:txXfrm>
    </dsp:sp>
    <dsp:sp modelId="{606F3066-BBF5-4D61-9A4D-406BC161BB01}">
      <dsp:nvSpPr>
        <dsp:cNvPr id="0" name=""/>
        <dsp:cNvSpPr/>
      </dsp:nvSpPr>
      <dsp:spPr>
        <a:xfrm>
          <a:off x="4547676" y="3278457"/>
          <a:ext cx="1110858" cy="1110858"/>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4797619" y="3278457"/>
        <a:ext cx="610972" cy="8359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E120B-E72C-426B-A86C-BD79A0899678}">
      <dsp:nvSpPr>
        <dsp:cNvPr id="0" name=""/>
        <dsp:cNvSpPr/>
      </dsp:nvSpPr>
      <dsp:spPr>
        <a:xfrm>
          <a:off x="198689" y="0"/>
          <a:ext cx="3979750" cy="397975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en-US" sz="3800" kern="1200" dirty="0" err="1"/>
            <a:t>Universitetin</a:t>
          </a:r>
          <a:r>
            <a:rPr lang="en-US" sz="3800" kern="1200" dirty="0"/>
            <a:t> </a:t>
          </a:r>
          <a:r>
            <a:rPr lang="en-US" sz="3800" kern="1200" dirty="0" err="1"/>
            <a:t>dağçılıqla</a:t>
          </a:r>
          <a:r>
            <a:rPr lang="en-US" sz="3800" kern="1200" dirty="0"/>
            <a:t> </a:t>
          </a:r>
          <a:r>
            <a:rPr lang="en-US" sz="3800" kern="1200" dirty="0" err="1"/>
            <a:t>bağlı</a:t>
          </a:r>
          <a:r>
            <a:rPr lang="en-US" sz="3800" kern="1200" dirty="0"/>
            <a:t> </a:t>
          </a:r>
          <a:r>
            <a:rPr lang="en-US" sz="3800" kern="1200" dirty="0" err="1" smtClean="0"/>
            <a:t>konfr</a:t>
          </a:r>
          <a:r>
            <a:rPr lang="az-Latn-AZ" sz="3800" kern="1200" dirty="0" smtClean="0"/>
            <a:t>a</a:t>
          </a:r>
          <a:r>
            <a:rPr lang="en-US" sz="3800" kern="1200" dirty="0" err="1" smtClean="0"/>
            <a:t>nslar</a:t>
          </a:r>
          <a:r>
            <a:rPr lang="en-US" sz="3800" kern="1200" dirty="0" smtClean="0"/>
            <a:t> </a:t>
          </a:r>
          <a:r>
            <a:rPr lang="en-US" sz="3800" kern="1200" dirty="0"/>
            <a:t>və </a:t>
          </a:r>
          <a:r>
            <a:rPr lang="en-US" sz="3800" kern="1200" dirty="0" err="1"/>
            <a:t>tədbirlər</a:t>
          </a:r>
          <a:endParaRPr lang="ru-RU" sz="3800" kern="1200" dirty="0"/>
        </a:p>
      </dsp:txBody>
      <dsp:txXfrm>
        <a:off x="781510" y="582821"/>
        <a:ext cx="2814108" cy="28141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1054C-5045-40C9-856C-F2B464CE81BC}">
      <dsp:nvSpPr>
        <dsp:cNvPr id="0" name=""/>
        <dsp:cNvSpPr/>
      </dsp:nvSpPr>
      <dsp:spPr>
        <a:xfrm>
          <a:off x="0" y="-57126"/>
          <a:ext cx="4714438" cy="121758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az-Latn-AZ" sz="1700" i="1" kern="1200" dirty="0">
              <a:latin typeface="+mj-lt"/>
            </a:rPr>
            <a:t>Davamlı Turizm Məqsədləri- Beynəlxalq Konfrans (</a:t>
          </a:r>
          <a:r>
            <a:rPr lang="az-Latn-AZ" sz="1700" kern="1200" dirty="0">
              <a:latin typeface="+mj-lt"/>
            </a:rPr>
            <a:t>31/10/2013)</a:t>
          </a:r>
          <a:endParaRPr lang="ru-RU" sz="1700" kern="1200" dirty="0">
            <a:latin typeface="+mj-lt"/>
          </a:endParaRPr>
        </a:p>
      </dsp:txBody>
      <dsp:txXfrm>
        <a:off x="35662" y="-21464"/>
        <a:ext cx="3258107" cy="1146264"/>
      </dsp:txXfrm>
    </dsp:sp>
    <dsp:sp modelId="{3B6CC691-AA7E-47AF-8286-A2BFA3FFC8A3}">
      <dsp:nvSpPr>
        <dsp:cNvPr id="0" name=""/>
        <dsp:cNvSpPr/>
      </dsp:nvSpPr>
      <dsp:spPr>
        <a:xfrm>
          <a:off x="166539" y="1011525"/>
          <a:ext cx="4714438" cy="1217588"/>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a:latin typeface="+mj-lt"/>
            </a:rPr>
            <a:t>Beynəlxalq </a:t>
          </a:r>
          <a:r>
            <a:rPr lang="en-US" sz="1700" kern="1200" dirty="0" err="1">
              <a:latin typeface="+mj-lt"/>
            </a:rPr>
            <a:t>Dırmanma</a:t>
          </a:r>
          <a:r>
            <a:rPr lang="en-US" sz="1700" kern="1200" dirty="0">
              <a:latin typeface="+mj-lt"/>
            </a:rPr>
            <a:t> və </a:t>
          </a:r>
          <a:r>
            <a:rPr lang="en-US" sz="1700" kern="1200" dirty="0" err="1">
              <a:latin typeface="+mj-lt"/>
            </a:rPr>
            <a:t>Dağçılıq</a:t>
          </a:r>
          <a:r>
            <a:rPr lang="en-US" sz="1700" kern="1200" dirty="0">
              <a:latin typeface="+mj-lt"/>
            </a:rPr>
            <a:t> </a:t>
          </a:r>
          <a:r>
            <a:rPr lang="en-US" sz="1700" kern="1200" dirty="0" err="1">
              <a:latin typeface="+mj-lt"/>
            </a:rPr>
            <a:t>Federasiyası</a:t>
          </a:r>
          <a:r>
            <a:rPr lang="en-US" sz="1700" kern="1200" dirty="0">
              <a:latin typeface="+mj-lt"/>
            </a:rPr>
            <a:t> </a:t>
          </a:r>
          <a:r>
            <a:rPr lang="en-US" sz="1700" kern="1200" dirty="0" err="1">
              <a:latin typeface="+mj-lt"/>
            </a:rPr>
            <a:t>ilə</a:t>
          </a:r>
          <a:r>
            <a:rPr lang="en-US" sz="1700" kern="1200" dirty="0">
              <a:latin typeface="+mj-lt"/>
            </a:rPr>
            <a:t> </a:t>
          </a:r>
          <a:r>
            <a:rPr lang="en-US" sz="1700" kern="1200" dirty="0" err="1">
              <a:latin typeface="+mj-lt"/>
            </a:rPr>
            <a:t>görüş</a:t>
          </a:r>
          <a:r>
            <a:rPr lang="en-US" sz="1700" kern="1200" dirty="0">
              <a:latin typeface="+mj-lt"/>
            </a:rPr>
            <a:t>: 23/05/2016</a:t>
          </a:r>
          <a:endParaRPr lang="ru-RU" sz="1700" kern="1200" dirty="0">
            <a:latin typeface="+mj-lt"/>
          </a:endParaRPr>
        </a:p>
      </dsp:txBody>
      <dsp:txXfrm>
        <a:off x="202201" y="1047187"/>
        <a:ext cx="3499629" cy="1146264"/>
      </dsp:txXfrm>
    </dsp:sp>
    <dsp:sp modelId="{D6725D8B-B7E7-49AB-B3C0-0E6E0B4860B2}">
      <dsp:nvSpPr>
        <dsp:cNvPr id="0" name=""/>
        <dsp:cNvSpPr/>
      </dsp:nvSpPr>
      <dsp:spPr>
        <a:xfrm>
          <a:off x="465553" y="2117788"/>
          <a:ext cx="4714438" cy="1217588"/>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az-Latn-AZ" sz="1500" kern="1200" dirty="0">
              <a:latin typeface="+mj-lt"/>
            </a:rPr>
            <a:t>2016-ci ilin </a:t>
          </a:r>
          <a:r>
            <a:rPr lang="en-US" sz="1500" kern="1200" dirty="0" err="1">
              <a:latin typeface="+mj-lt"/>
            </a:rPr>
            <a:t>Mayın</a:t>
          </a:r>
          <a:r>
            <a:rPr lang="en-US" sz="1500" kern="1200" dirty="0">
              <a:latin typeface="+mj-lt"/>
            </a:rPr>
            <a:t> 14-15-də </a:t>
          </a:r>
          <a:r>
            <a:rPr lang="en-US" sz="1500" kern="1200" dirty="0" err="1" smtClean="0">
              <a:latin typeface="+mj-lt"/>
            </a:rPr>
            <a:t>Bakıda</a:t>
          </a:r>
          <a:r>
            <a:rPr lang="en-US" sz="1500" kern="1200" dirty="0">
              <a:latin typeface="+mj-lt"/>
            </a:rPr>
            <a:t>, </a:t>
          </a:r>
          <a:r>
            <a:rPr lang="en-US" sz="1500" kern="1200" dirty="0" err="1">
              <a:latin typeface="+mj-lt"/>
            </a:rPr>
            <a:t>Azərbaycanda</a:t>
          </a:r>
          <a:r>
            <a:rPr lang="en-US" sz="1500" kern="1200" dirty="0">
              <a:latin typeface="+mj-lt"/>
            </a:rPr>
            <a:t> </a:t>
          </a:r>
          <a:r>
            <a:rPr lang="en-US" sz="1500" kern="1200" dirty="0" err="1">
              <a:latin typeface="+mj-lt"/>
            </a:rPr>
            <a:t>öz</a:t>
          </a:r>
          <a:r>
            <a:rPr lang="en-US" sz="1500" kern="1200" dirty="0">
              <a:latin typeface="+mj-lt"/>
            </a:rPr>
            <a:t> </a:t>
          </a:r>
          <a:r>
            <a:rPr lang="en-US" sz="1500" kern="1200" dirty="0" err="1">
              <a:latin typeface="+mj-lt"/>
            </a:rPr>
            <a:t>iclaslarını</a:t>
          </a:r>
          <a:r>
            <a:rPr lang="en-US" sz="1500" kern="1200" dirty="0">
              <a:latin typeface="+mj-lt"/>
            </a:rPr>
            <a:t> </a:t>
          </a:r>
          <a:r>
            <a:rPr lang="en-US" sz="1500" kern="1200" dirty="0" err="1">
              <a:latin typeface="+mj-lt"/>
            </a:rPr>
            <a:t>keçirən</a:t>
          </a:r>
          <a:r>
            <a:rPr lang="en-US" sz="1500" kern="1200" dirty="0">
              <a:latin typeface="+mj-lt"/>
            </a:rPr>
            <a:t> UİAA-</a:t>
          </a:r>
          <a:r>
            <a:rPr lang="en-US" sz="1500" kern="1200" dirty="0" err="1">
              <a:latin typeface="+mj-lt"/>
            </a:rPr>
            <a:t>nın</a:t>
          </a:r>
          <a:r>
            <a:rPr lang="en-US" sz="1500" kern="1200" dirty="0">
              <a:latin typeface="+mj-lt"/>
            </a:rPr>
            <a:t> </a:t>
          </a:r>
          <a:r>
            <a:rPr lang="en-US" sz="1500" kern="1200" dirty="0" err="1">
              <a:latin typeface="+mj-lt"/>
            </a:rPr>
            <a:t>rəhbər</a:t>
          </a:r>
          <a:r>
            <a:rPr lang="en-US" sz="1500" kern="1200" dirty="0">
              <a:latin typeface="+mj-lt"/>
            </a:rPr>
            <a:t> </a:t>
          </a:r>
          <a:r>
            <a:rPr lang="en-US" sz="1500" kern="1200" dirty="0" err="1">
              <a:latin typeface="+mj-lt"/>
            </a:rPr>
            <a:t>komitəsi</a:t>
          </a:r>
          <a:r>
            <a:rPr lang="en-US" sz="1500" kern="1200" dirty="0">
              <a:latin typeface="+mj-lt"/>
            </a:rPr>
            <a:t> və </a:t>
          </a:r>
          <a:r>
            <a:rPr lang="en-US" sz="1500" kern="1200" dirty="0" err="1">
              <a:latin typeface="+mj-lt"/>
            </a:rPr>
            <a:t>dağların</a:t>
          </a:r>
          <a:r>
            <a:rPr lang="en-US" sz="1500" kern="1200" dirty="0">
              <a:latin typeface="+mj-lt"/>
            </a:rPr>
            <a:t> </a:t>
          </a:r>
          <a:r>
            <a:rPr lang="en-US" sz="1500" kern="1200" dirty="0" err="1">
              <a:latin typeface="+mj-lt"/>
            </a:rPr>
            <a:t>daxil</a:t>
          </a:r>
          <a:r>
            <a:rPr lang="en-US" sz="1500" kern="1200" dirty="0">
              <a:latin typeface="+mj-lt"/>
            </a:rPr>
            <a:t> </a:t>
          </a:r>
          <a:r>
            <a:rPr lang="en-US" sz="1500" kern="1200" dirty="0" err="1">
              <a:latin typeface="+mj-lt"/>
            </a:rPr>
            <a:t>olması</a:t>
          </a:r>
          <a:r>
            <a:rPr lang="en-US" sz="1500" kern="1200" dirty="0">
              <a:latin typeface="+mj-lt"/>
            </a:rPr>
            <a:t> və </a:t>
          </a:r>
          <a:r>
            <a:rPr lang="en-US" sz="1500" kern="1200" dirty="0" err="1">
              <a:latin typeface="+mj-lt"/>
            </a:rPr>
            <a:t>müdafiəsi</a:t>
          </a:r>
          <a:r>
            <a:rPr lang="en-US" sz="1500" kern="1200" dirty="0">
              <a:latin typeface="+mj-lt"/>
            </a:rPr>
            <a:t> </a:t>
          </a:r>
          <a:r>
            <a:rPr lang="en-US" sz="1500" kern="1200" dirty="0" err="1">
              <a:latin typeface="+mj-lt"/>
            </a:rPr>
            <a:t>üzrə</a:t>
          </a:r>
          <a:r>
            <a:rPr lang="en-US" sz="1500" kern="1200" dirty="0">
              <a:latin typeface="+mj-lt"/>
            </a:rPr>
            <a:t> </a:t>
          </a:r>
          <a:r>
            <a:rPr lang="en-US" sz="1500" kern="1200" dirty="0" err="1">
              <a:latin typeface="+mj-lt"/>
            </a:rPr>
            <a:t>komissiyaları</a:t>
          </a:r>
          <a:r>
            <a:rPr lang="en-US" sz="1500" kern="1200" dirty="0">
              <a:latin typeface="+mj-lt"/>
            </a:rPr>
            <a:t> </a:t>
          </a:r>
          <a:r>
            <a:rPr lang="en-US" sz="1500" kern="1200" dirty="0" err="1">
              <a:latin typeface="+mj-lt"/>
            </a:rPr>
            <a:t>üçün</a:t>
          </a:r>
          <a:r>
            <a:rPr lang="en-US" sz="1500" kern="1200" dirty="0">
              <a:latin typeface="+mj-lt"/>
            </a:rPr>
            <a:t> </a:t>
          </a:r>
          <a:r>
            <a:rPr lang="en-US" sz="1500" kern="1200" dirty="0" err="1">
              <a:latin typeface="+mj-lt"/>
            </a:rPr>
            <a:t>gərgin</a:t>
          </a:r>
          <a:r>
            <a:rPr lang="en-US" sz="1500" kern="1200" dirty="0">
              <a:latin typeface="+mj-lt"/>
            </a:rPr>
            <a:t> </a:t>
          </a:r>
          <a:r>
            <a:rPr lang="en-US" sz="1500" kern="1200" dirty="0" err="1">
              <a:latin typeface="+mj-lt"/>
            </a:rPr>
            <a:t>oldu</a:t>
          </a:r>
          <a:r>
            <a:rPr lang="en-US" sz="1500" kern="1200" dirty="0">
              <a:latin typeface="+mj-lt"/>
            </a:rPr>
            <a:t>.   </a:t>
          </a:r>
          <a:endParaRPr lang="ru-RU" sz="1500" kern="1200" dirty="0">
            <a:latin typeface="+mj-lt"/>
          </a:endParaRPr>
        </a:p>
      </dsp:txBody>
      <dsp:txXfrm>
        <a:off x="501215" y="2153450"/>
        <a:ext cx="3499629" cy="1146264"/>
      </dsp:txXfrm>
    </dsp:sp>
    <dsp:sp modelId="{D03B83A5-E1FE-4119-A73F-D64AC5A8DF6F}">
      <dsp:nvSpPr>
        <dsp:cNvPr id="0" name=""/>
        <dsp:cNvSpPr/>
      </dsp:nvSpPr>
      <dsp:spPr>
        <a:xfrm>
          <a:off x="654580" y="3302914"/>
          <a:ext cx="4714438" cy="1857382"/>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az-Latn-AZ" sz="1500" i="1" kern="1200" dirty="0"/>
            <a:t>Qərbi Kaspi Universitetində Ümummilli lider Heydər Əliyevin anadan olmasının 96-cı ildönümünə həsr olunmuş “Dağlar: Mədəniyyətlər, Landşaftlar və Biomüxtəliflik” adlı Beynəlxalq konfrans keçirilib (10-12/05/2019)</a:t>
          </a:r>
          <a:endParaRPr lang="ru-RU" sz="1500" kern="1200" dirty="0">
            <a:latin typeface="+mj-lt"/>
          </a:endParaRPr>
        </a:p>
      </dsp:txBody>
      <dsp:txXfrm>
        <a:off x="708981" y="3357315"/>
        <a:ext cx="3462151" cy="1748580"/>
      </dsp:txXfrm>
    </dsp:sp>
    <dsp:sp modelId="{C6144179-E448-414E-8CFA-AE79B46798B4}">
      <dsp:nvSpPr>
        <dsp:cNvPr id="0" name=""/>
        <dsp:cNvSpPr/>
      </dsp:nvSpPr>
      <dsp:spPr>
        <a:xfrm>
          <a:off x="1103420" y="5026732"/>
          <a:ext cx="4714438" cy="1446093"/>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Font typeface="Times New Roman" panose="02020603050405020304" pitchFamily="18" charset="0"/>
            <a:buChar char="•"/>
          </a:pPr>
          <a:r>
            <a:rPr lang="en-US" sz="1400" kern="1200" dirty="0" err="1"/>
            <a:t>Qərbi</a:t>
          </a:r>
          <a:r>
            <a:rPr lang="en-US" sz="1400" kern="1200" dirty="0"/>
            <a:t> </a:t>
          </a:r>
          <a:r>
            <a:rPr lang="en-US" sz="1400" kern="1200" dirty="0" err="1"/>
            <a:t>Kaspi</a:t>
          </a:r>
          <a:r>
            <a:rPr lang="en-US" sz="1400" kern="1200" dirty="0"/>
            <a:t> </a:t>
          </a:r>
          <a:r>
            <a:rPr lang="en-US" sz="1400" kern="1200" dirty="0" err="1"/>
            <a:t>Universitetinin</a:t>
          </a:r>
          <a:r>
            <a:rPr lang="en-US" sz="1400" kern="1200" dirty="0"/>
            <a:t> </a:t>
          </a:r>
          <a:r>
            <a:rPr lang="en-US" sz="1400" kern="1200" dirty="0" err="1"/>
            <a:t>Dağ</a:t>
          </a:r>
          <a:r>
            <a:rPr lang="en-US" sz="1400" kern="1200" dirty="0"/>
            <a:t> </a:t>
          </a:r>
          <a:r>
            <a:rPr lang="en-US" sz="1400" kern="1200" dirty="0" err="1"/>
            <a:t>Mədəniyyətləri</a:t>
          </a:r>
          <a:r>
            <a:rPr lang="en-US" sz="1400" kern="1200" dirty="0"/>
            <a:t> və </a:t>
          </a:r>
          <a:r>
            <a:rPr lang="en-US" sz="1400" kern="1200" dirty="0" err="1"/>
            <a:t>Landşaftları</a:t>
          </a:r>
          <a:r>
            <a:rPr lang="en-US" sz="1400" kern="1200" dirty="0"/>
            <a:t> </a:t>
          </a:r>
          <a:r>
            <a:rPr lang="en-US" sz="1400" kern="1200" dirty="0" err="1"/>
            <a:t>Tədqiqat</a:t>
          </a:r>
          <a:r>
            <a:rPr lang="en-US" sz="1400" kern="1200" dirty="0"/>
            <a:t> </a:t>
          </a:r>
          <a:r>
            <a:rPr lang="en-US" sz="1400" kern="1200" dirty="0" err="1"/>
            <a:t>İnstitutunun</a:t>
          </a:r>
          <a:r>
            <a:rPr lang="en-US" sz="1400" kern="1200" dirty="0"/>
            <a:t> </a:t>
          </a:r>
          <a:r>
            <a:rPr lang="en-US" sz="1400" kern="1200" dirty="0" err="1"/>
            <a:t>nümayəndə</a:t>
          </a:r>
          <a:r>
            <a:rPr lang="en-US" sz="1400" kern="1200" dirty="0"/>
            <a:t> </a:t>
          </a:r>
          <a:r>
            <a:rPr lang="en-US" sz="1400" kern="1200" dirty="0" err="1"/>
            <a:t>heyəti</a:t>
          </a:r>
          <a:r>
            <a:rPr lang="en-US" sz="1400" kern="1200" dirty="0"/>
            <a:t> </a:t>
          </a:r>
          <a:r>
            <a:rPr lang="en-US" sz="1400" kern="1200" dirty="0" err="1"/>
            <a:t>Türkiyənin</a:t>
          </a:r>
          <a:r>
            <a:rPr lang="en-US" sz="1400" kern="1200" dirty="0"/>
            <a:t> Ankara </a:t>
          </a:r>
          <a:r>
            <a:rPr lang="en-US" sz="1400" kern="1200" dirty="0" err="1"/>
            <a:t>Universitetində</a:t>
          </a:r>
          <a:r>
            <a:rPr lang="en-US" sz="1400" kern="1200" dirty="0"/>
            <a:t> </a:t>
          </a:r>
          <a:r>
            <a:rPr lang="en-US" sz="1400" kern="1200" dirty="0" err="1"/>
            <a:t>keçirilən</a:t>
          </a:r>
          <a:r>
            <a:rPr lang="en-US" sz="1400" kern="1200" dirty="0"/>
            <a:t> beynəlxalq “</a:t>
          </a:r>
          <a:r>
            <a:rPr lang="en-US" sz="1400" kern="1200" dirty="0" err="1"/>
            <a:t>Qafqaz</a:t>
          </a:r>
          <a:r>
            <a:rPr lang="en-US" sz="1400" kern="1200" dirty="0"/>
            <a:t> </a:t>
          </a:r>
          <a:r>
            <a:rPr lang="en-US" sz="1400" kern="1200" dirty="0" err="1"/>
            <a:t>dağları</a:t>
          </a:r>
          <a:r>
            <a:rPr lang="en-US" sz="1400" kern="1200" dirty="0"/>
            <a:t> forumu-2019”da </a:t>
          </a:r>
          <a:r>
            <a:rPr lang="en-US" sz="1400" kern="1200" dirty="0" err="1"/>
            <a:t>iştirak</a:t>
          </a:r>
          <a:r>
            <a:rPr lang="en-US" sz="1400" kern="1200" dirty="0"/>
            <a:t> </a:t>
          </a:r>
          <a:r>
            <a:rPr lang="en-US" sz="1400" kern="1200" dirty="0" err="1"/>
            <a:t>edib</a:t>
          </a:r>
          <a:r>
            <a:rPr lang="en-US" sz="1400" kern="1200" dirty="0"/>
            <a:t>. ( </a:t>
          </a:r>
          <a:r>
            <a:rPr lang="az-Latn-AZ" sz="1400" kern="1200" dirty="0"/>
            <a:t>04/11/</a:t>
          </a:r>
          <a:r>
            <a:rPr lang="en-US" sz="1400" kern="1200" dirty="0"/>
            <a:t>2019) </a:t>
          </a:r>
          <a:endParaRPr lang="ru-RU" sz="1400" kern="1200" dirty="0"/>
        </a:p>
      </dsp:txBody>
      <dsp:txXfrm>
        <a:off x="1145775" y="5069087"/>
        <a:ext cx="3486243" cy="1361383"/>
      </dsp:txXfrm>
    </dsp:sp>
    <dsp:sp modelId="{3B12DB6C-74C3-429B-A590-42F2D2D44E31}">
      <dsp:nvSpPr>
        <dsp:cNvPr id="0" name=""/>
        <dsp:cNvSpPr/>
      </dsp:nvSpPr>
      <dsp:spPr>
        <a:xfrm>
          <a:off x="3923005" y="832389"/>
          <a:ext cx="791432" cy="79143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ru-RU" sz="3600" kern="1200"/>
        </a:p>
      </dsp:txBody>
      <dsp:txXfrm>
        <a:off x="4101077" y="832389"/>
        <a:ext cx="435288" cy="595553"/>
      </dsp:txXfrm>
    </dsp:sp>
    <dsp:sp modelId="{D113C373-D648-477B-806E-DA3C5B8D1F8C}">
      <dsp:nvSpPr>
        <dsp:cNvPr id="0" name=""/>
        <dsp:cNvSpPr/>
      </dsp:nvSpPr>
      <dsp:spPr>
        <a:xfrm>
          <a:off x="4275057" y="2219087"/>
          <a:ext cx="791432" cy="791432"/>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ru-RU" sz="3600" kern="1200"/>
        </a:p>
      </dsp:txBody>
      <dsp:txXfrm>
        <a:off x="4453129" y="2219087"/>
        <a:ext cx="435288" cy="595553"/>
      </dsp:txXfrm>
    </dsp:sp>
    <dsp:sp modelId="{8821CE46-9D97-4319-9EAB-86564BCFE607}">
      <dsp:nvSpPr>
        <dsp:cNvPr id="0" name=""/>
        <dsp:cNvSpPr/>
      </dsp:nvSpPr>
      <dsp:spPr>
        <a:xfrm>
          <a:off x="4627110" y="3585492"/>
          <a:ext cx="791432" cy="791432"/>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ru-RU" sz="3600" kern="1200"/>
        </a:p>
      </dsp:txBody>
      <dsp:txXfrm>
        <a:off x="4805182" y="3585492"/>
        <a:ext cx="435288" cy="595553"/>
      </dsp:txXfrm>
    </dsp:sp>
    <dsp:sp modelId="{7CC28B3F-390C-40FA-AD19-8490AD93CB17}">
      <dsp:nvSpPr>
        <dsp:cNvPr id="0" name=""/>
        <dsp:cNvSpPr/>
      </dsp:nvSpPr>
      <dsp:spPr>
        <a:xfrm>
          <a:off x="4979162" y="4985719"/>
          <a:ext cx="791432" cy="791432"/>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ru-RU" sz="3600" kern="1200"/>
        </a:p>
      </dsp:txBody>
      <dsp:txXfrm>
        <a:off x="5157234" y="4985719"/>
        <a:ext cx="435288" cy="5955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53229-0B4F-45DD-AE38-2E52C02FF503}">
      <dsp:nvSpPr>
        <dsp:cNvPr id="0" name=""/>
        <dsp:cNvSpPr/>
      </dsp:nvSpPr>
      <dsp:spPr>
        <a:xfrm rot="16200000">
          <a:off x="-875328" y="876123"/>
          <a:ext cx="3819001" cy="2066754"/>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0" numCol="1" spcCol="1270" anchor="ctr" anchorCtr="0">
          <a:noAutofit/>
        </a:bodyPr>
        <a:lstStyle/>
        <a:p>
          <a:pPr lvl="0" algn="ctr" defTabSz="533400">
            <a:lnSpc>
              <a:spcPct val="90000"/>
            </a:lnSpc>
            <a:spcBef>
              <a:spcPct val="0"/>
            </a:spcBef>
            <a:spcAft>
              <a:spcPct val="35000"/>
            </a:spcAft>
          </a:pPr>
          <a:r>
            <a:rPr lang="en-US" sz="1200" kern="1200" dirty="0" err="1">
              <a:solidFill>
                <a:schemeClr val="tx1">
                  <a:lumMod val="95000"/>
                  <a:lumOff val="5000"/>
                </a:schemeClr>
              </a:solidFill>
              <a:latin typeface="+mj-lt"/>
            </a:rPr>
            <a:t>Komissiyanın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tərkibi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Dərhal</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qüvvəyə</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minməsi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ilə</a:t>
          </a:r>
          <a:r>
            <a:rPr lang="en-US" sz="1200" kern="1200" dirty="0">
              <a:solidFill>
                <a:schemeClr val="tx1">
                  <a:lumMod val="95000"/>
                  <a:lumOff val="5000"/>
                </a:schemeClr>
              </a:solidFill>
              <a:latin typeface="+mj-lt"/>
            </a:rPr>
            <a:t> Dr. Carolina Adler UİAA </a:t>
          </a:r>
          <a:r>
            <a:rPr lang="en-US" sz="1200" kern="1200" dirty="0" err="1">
              <a:solidFill>
                <a:schemeClr val="tx1">
                  <a:lumMod val="95000"/>
                  <a:lumOff val="5000"/>
                </a:schemeClr>
              </a:solidFill>
              <a:latin typeface="+mj-lt"/>
            </a:rPr>
            <a:t>dağ</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Komissiyasının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sədri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təyin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edildi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Daha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sonra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bu</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təklif</a:t>
          </a:r>
          <a:r>
            <a:rPr lang="en-US" sz="1200" kern="1200" dirty="0">
              <a:solidFill>
                <a:schemeClr val="tx1">
                  <a:lumMod val="95000"/>
                  <a:lumOff val="5000"/>
                </a:schemeClr>
              </a:solidFill>
              <a:latin typeface="+mj-lt"/>
            </a:rPr>
            <a:t> NASA-</a:t>
          </a:r>
          <a:r>
            <a:rPr lang="en-US" sz="1200" kern="1200" dirty="0" err="1">
              <a:solidFill>
                <a:schemeClr val="tx1">
                  <a:lumMod val="95000"/>
                  <a:lumOff val="5000"/>
                </a:schemeClr>
              </a:solidFill>
              <a:latin typeface="+mj-lt"/>
            </a:rPr>
            <a:t>nın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rəhbər</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komitəsi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tərəfindən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bəyənildi</a:t>
          </a:r>
          <a:r>
            <a:rPr lang="en-US" sz="1200" kern="1200" dirty="0">
              <a:solidFill>
                <a:schemeClr val="tx1">
                  <a:lumMod val="95000"/>
                  <a:lumOff val="5000"/>
                </a:schemeClr>
              </a:solidFill>
              <a:latin typeface="+mj-lt"/>
            </a:rPr>
            <a:t>. Lode </a:t>
          </a:r>
          <a:r>
            <a:rPr lang="en-US" sz="1200" kern="1200" dirty="0" err="1">
              <a:solidFill>
                <a:schemeClr val="tx1">
                  <a:lumMod val="95000"/>
                  <a:lumOff val="5000"/>
                </a:schemeClr>
              </a:solidFill>
              <a:latin typeface="+mj-lt"/>
            </a:rPr>
            <a:t>Bekers</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çıxış</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Komissiyasına</a:t>
          </a:r>
          <a:r>
            <a:rPr lang="en-US" sz="1200" kern="1200" dirty="0">
              <a:solidFill>
                <a:schemeClr val="tx1">
                  <a:lumMod val="95000"/>
                  <a:lumOff val="5000"/>
                </a:schemeClr>
              </a:solidFill>
              <a:latin typeface="+mj-lt"/>
            </a:rPr>
            <a:t> tam </a:t>
          </a:r>
          <a:r>
            <a:rPr lang="en-US" sz="1200" kern="1200" dirty="0" err="1">
              <a:solidFill>
                <a:schemeClr val="tx1">
                  <a:lumMod val="95000"/>
                  <a:lumOff val="5000"/>
                </a:schemeClr>
              </a:solidFill>
              <a:latin typeface="+mj-lt"/>
            </a:rPr>
            <a:t>hüquqlu</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üzv</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kimi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qoşulacaq</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lakin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Dağların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Mühafizəsi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üzrə</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Komissiyanın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bir</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hissəsi</a:t>
          </a:r>
          <a:r>
            <a:rPr lang="en-US" sz="1200" kern="1200" dirty="0">
              <a:solidFill>
                <a:schemeClr val="tx1">
                  <a:lumMod val="95000"/>
                  <a:lumOff val="5000"/>
                </a:schemeClr>
              </a:solidFill>
              <a:latin typeface="+mj-lt"/>
            </a:rPr>
            <a:t> və </a:t>
          </a:r>
          <a:r>
            <a:rPr lang="en-US" sz="1200" kern="1200" dirty="0" err="1">
              <a:solidFill>
                <a:schemeClr val="tx1">
                  <a:lumMod val="95000"/>
                  <a:lumOff val="5000"/>
                </a:schemeClr>
              </a:solidFill>
              <a:latin typeface="+mj-lt"/>
            </a:rPr>
            <a:t>iki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komissiya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arasında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əlaqələndirici</a:t>
          </a:r>
          <a:r>
            <a:rPr lang="en-US" sz="1200" kern="1200" dirty="0">
              <a:solidFill>
                <a:schemeClr val="tx1">
                  <a:lumMod val="95000"/>
                  <a:lumOff val="5000"/>
                </a:schemeClr>
              </a:solidFill>
              <a:latin typeface="+mj-lt"/>
            </a:rPr>
            <a:t> Link </a:t>
          </a:r>
          <a:r>
            <a:rPr lang="en-US" sz="1200" kern="1200" dirty="0" err="1">
              <a:solidFill>
                <a:schemeClr val="tx1">
                  <a:lumMod val="95000"/>
                  <a:lumOff val="5000"/>
                </a:schemeClr>
              </a:solidFill>
              <a:latin typeface="+mj-lt"/>
            </a:rPr>
            <a:t>olaraq</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qalacaq</a:t>
          </a:r>
          <a:r>
            <a:rPr lang="en-US" sz="1200" kern="1200" dirty="0">
              <a:solidFill>
                <a:schemeClr val="tx1">
                  <a:lumMod val="95000"/>
                  <a:lumOff val="5000"/>
                </a:schemeClr>
              </a:solidFill>
              <a:latin typeface="+mj-lt"/>
            </a:rPr>
            <a:t>.</a:t>
          </a:r>
          <a:endParaRPr lang="ru-RU" sz="1200" kern="1200" dirty="0">
            <a:solidFill>
              <a:schemeClr val="tx1">
                <a:lumMod val="95000"/>
                <a:lumOff val="5000"/>
              </a:schemeClr>
            </a:solidFill>
            <a:latin typeface="+mj-lt"/>
          </a:endParaRPr>
        </a:p>
      </dsp:txBody>
      <dsp:txXfrm rot="5400000">
        <a:off x="795" y="763800"/>
        <a:ext cx="2066754" cy="2291401"/>
      </dsp:txXfrm>
    </dsp:sp>
    <dsp:sp modelId="{8854CE68-B17B-4B6B-BD1B-B68DFA812EDE}">
      <dsp:nvSpPr>
        <dsp:cNvPr id="0" name=""/>
        <dsp:cNvSpPr/>
      </dsp:nvSpPr>
      <dsp:spPr>
        <a:xfrm rot="16200000">
          <a:off x="1344381" y="876123"/>
          <a:ext cx="3819001" cy="2066754"/>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0" numCol="1" spcCol="1270" anchor="ctr" anchorCtr="0">
          <a:noAutofit/>
        </a:bodyPr>
        <a:lstStyle/>
        <a:p>
          <a:pPr lvl="0" algn="ctr" defTabSz="533400">
            <a:lnSpc>
              <a:spcPct val="90000"/>
            </a:lnSpc>
            <a:spcBef>
              <a:spcPct val="0"/>
            </a:spcBef>
            <a:spcAft>
              <a:spcPct val="35000"/>
            </a:spcAft>
          </a:pPr>
          <a:r>
            <a:rPr lang="en-US" sz="1200" kern="1200" dirty="0" err="1">
              <a:solidFill>
                <a:schemeClr val="tx1">
                  <a:lumMod val="95000"/>
                  <a:lumOff val="5000"/>
                </a:schemeClr>
              </a:solidFill>
              <a:latin typeface="+mj-lt"/>
            </a:rPr>
            <a:t>Sponsorluq</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haqqında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hesabatlar</a:t>
          </a:r>
          <a:r>
            <a:rPr lang="en-US" sz="1200" kern="1200" dirty="0">
              <a:solidFill>
                <a:schemeClr val="tx1">
                  <a:lumMod val="95000"/>
                  <a:lumOff val="5000"/>
                </a:schemeClr>
              </a:solidFill>
              <a:latin typeface="+mj-lt"/>
            </a:rPr>
            <a:t> və </a:t>
          </a:r>
          <a:r>
            <a:rPr lang="en-US" sz="1200" kern="1200" dirty="0" err="1">
              <a:solidFill>
                <a:schemeClr val="tx1">
                  <a:lumMod val="95000"/>
                  <a:lumOff val="5000"/>
                </a:schemeClr>
              </a:solidFill>
              <a:latin typeface="+mj-lt"/>
            </a:rPr>
            <a:t>suallar</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Sponsorluq</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meyarlarını</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müəyyənləşdirmək</a:t>
          </a:r>
          <a:r>
            <a:rPr lang="en-US" sz="1200" kern="1200" dirty="0">
              <a:solidFill>
                <a:schemeClr val="tx1">
                  <a:lumMod val="95000"/>
                  <a:lumOff val="5000"/>
                </a:schemeClr>
              </a:solidFill>
              <a:latin typeface="+mj-lt"/>
            </a:rPr>
            <a:t> və </a:t>
          </a:r>
          <a:r>
            <a:rPr lang="en-US" sz="1200" kern="1200" dirty="0" err="1">
              <a:solidFill>
                <a:schemeClr val="tx1">
                  <a:lumMod val="95000"/>
                  <a:lumOff val="5000"/>
                </a:schemeClr>
              </a:solidFill>
              <a:latin typeface="+mj-lt"/>
            </a:rPr>
            <a:t>layihə</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ideyalarını</a:t>
          </a:r>
          <a:r>
            <a:rPr lang="en-US" sz="1200" kern="1200" dirty="0">
              <a:solidFill>
                <a:schemeClr val="tx1">
                  <a:lumMod val="95000"/>
                  <a:lumOff val="5000"/>
                </a:schemeClr>
              </a:solidFill>
              <a:latin typeface="+mj-lt"/>
            </a:rPr>
            <a:t> və </a:t>
          </a:r>
          <a:r>
            <a:rPr lang="en-US" sz="1200" kern="1200" dirty="0" err="1">
              <a:solidFill>
                <a:schemeClr val="tx1">
                  <a:lumMod val="95000"/>
                  <a:lumOff val="5000"/>
                </a:schemeClr>
              </a:solidFill>
              <a:latin typeface="+mj-lt"/>
            </a:rPr>
            <a:t>təşəbbüslərini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başlamaq</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üçün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gəlir</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mənbələrini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artırmaq</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üçün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təkliflər</a:t>
          </a:r>
          <a:r>
            <a:rPr lang="en-US" sz="1200" kern="1200" dirty="0">
              <a:solidFill>
                <a:schemeClr val="tx1">
                  <a:lumMod val="95000"/>
                  <a:lumOff val="5000"/>
                </a:schemeClr>
              </a:solidFill>
              <a:latin typeface="+mj-lt"/>
            </a:rPr>
            <a:t>.
* </a:t>
          </a:r>
          <a:r>
            <a:rPr lang="en-US" sz="1200" kern="1200" dirty="0" err="1">
              <a:solidFill>
                <a:schemeClr val="tx1">
                  <a:lumMod val="95000"/>
                  <a:lumOff val="5000"/>
                </a:schemeClr>
              </a:solidFill>
              <a:latin typeface="+mj-lt"/>
            </a:rPr>
            <a:t>Kommunikasiya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strategiyaları</a:t>
          </a:r>
          <a:r>
            <a:rPr lang="en-US" sz="1200" kern="1200" dirty="0">
              <a:solidFill>
                <a:schemeClr val="tx1">
                  <a:lumMod val="95000"/>
                  <a:lumOff val="5000"/>
                </a:schemeClr>
              </a:solidFill>
              <a:latin typeface="+mj-lt"/>
            </a:rPr>
            <a:t> və </a:t>
          </a:r>
          <a:r>
            <a:rPr lang="en-US" sz="1200" kern="1200" dirty="0" err="1">
              <a:solidFill>
                <a:schemeClr val="tx1">
                  <a:lumMod val="95000"/>
                  <a:lumOff val="5000"/>
                </a:schemeClr>
              </a:solidFill>
              <a:latin typeface="+mj-lt"/>
            </a:rPr>
            <a:t>problemləri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Davamlı</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inkişaf</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layihələri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ilə</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digər</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sistem</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təşəbbüsləri</a:t>
          </a:r>
          <a:r>
            <a:rPr lang="en-US" sz="1200" kern="1200" dirty="0">
              <a:solidFill>
                <a:schemeClr val="tx1">
                  <a:lumMod val="95000"/>
                  <a:lumOff val="5000"/>
                </a:schemeClr>
              </a:solidFill>
              <a:latin typeface="+mj-lt"/>
            </a:rPr>
            <a:t> və UIAA </a:t>
          </a:r>
          <a:r>
            <a:rPr lang="en-US" sz="1200" kern="1200" dirty="0" err="1">
              <a:solidFill>
                <a:schemeClr val="tx1">
                  <a:lumMod val="95000"/>
                  <a:lumOff val="5000"/>
                </a:schemeClr>
              </a:solidFill>
              <a:latin typeface="+mj-lt"/>
            </a:rPr>
            <a:t>layihələri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arasında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böyük</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sinerji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lazımdır</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Dağların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Mühafizəsi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üzrə</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nümayəndələrin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şəbəkələrin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tədqiqat</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assosiasiyalarının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möhkəmləndirilməsi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dövlət</a:t>
          </a:r>
          <a:r>
            <a:rPr lang="en-US" sz="1200" kern="1200" dirty="0">
              <a:solidFill>
                <a:schemeClr val="tx1">
                  <a:lumMod val="95000"/>
                  <a:lumOff val="5000"/>
                </a:schemeClr>
              </a:solidFill>
              <a:latin typeface="+mj-lt"/>
            </a:rPr>
            <a:t> və </a:t>
          </a:r>
          <a:r>
            <a:rPr lang="en-US" sz="1200" kern="1200" dirty="0" err="1">
              <a:solidFill>
                <a:schemeClr val="tx1">
                  <a:lumMod val="95000"/>
                  <a:lumOff val="5000"/>
                </a:schemeClr>
              </a:solidFill>
              <a:latin typeface="+mj-lt"/>
            </a:rPr>
            <a:t>özəl</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sektorlarla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daha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geniş</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iştirak</a:t>
          </a:r>
          <a:r>
            <a:rPr lang="en-US" sz="1200" kern="1200" dirty="0">
              <a:solidFill>
                <a:schemeClr val="tx1">
                  <a:lumMod val="95000"/>
                  <a:lumOff val="5000"/>
                </a:schemeClr>
              </a:solidFill>
              <a:latin typeface="+mj-lt"/>
            </a:rPr>
            <a:t> və </a:t>
          </a:r>
          <a:r>
            <a:rPr lang="en-US" sz="1200" kern="1200" dirty="0" err="1">
              <a:solidFill>
                <a:schemeClr val="tx1">
                  <a:lumMod val="95000"/>
                  <a:lumOff val="5000"/>
                </a:schemeClr>
              </a:solidFill>
              <a:latin typeface="+mj-lt"/>
            </a:rPr>
            <a:t>əməkdaşlıq</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məqsədilə</a:t>
          </a:r>
          <a:r>
            <a:rPr lang="en-US" sz="1200" kern="1200" dirty="0">
              <a:solidFill>
                <a:schemeClr val="tx1">
                  <a:lumMod val="95000"/>
                  <a:lumOff val="5000"/>
                </a:schemeClr>
              </a:solidFill>
              <a:latin typeface="+mj-lt"/>
            </a:rPr>
            <a:t> 2016-cı </a:t>
          </a:r>
          <a:r>
            <a:rPr lang="en-US" sz="1200" kern="1200" dirty="0" err="1">
              <a:solidFill>
                <a:schemeClr val="tx1">
                  <a:lumMod val="95000"/>
                  <a:lumOff val="5000"/>
                </a:schemeClr>
              </a:solidFill>
              <a:latin typeface="+mj-lt"/>
            </a:rPr>
            <a:t>ildə</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keçirilən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konfranslarda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iştirak</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edəcəklərini</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təsdiq</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edir</a:t>
          </a:r>
          <a:r>
            <a:rPr lang="en-US" sz="1200" kern="1200" dirty="0">
              <a:solidFill>
                <a:schemeClr val="tx1">
                  <a:lumMod val="95000"/>
                  <a:lumOff val="5000"/>
                </a:schemeClr>
              </a:solidFill>
              <a:latin typeface="+mj-lt"/>
            </a:rPr>
            <a:t>.</a:t>
          </a:r>
          <a:endParaRPr lang="ru-RU" sz="1200" kern="1200" dirty="0">
            <a:solidFill>
              <a:schemeClr val="tx1">
                <a:lumMod val="95000"/>
                <a:lumOff val="5000"/>
              </a:schemeClr>
            </a:solidFill>
            <a:latin typeface="+mj-lt"/>
          </a:endParaRPr>
        </a:p>
      </dsp:txBody>
      <dsp:txXfrm rot="5400000">
        <a:off x="2220504" y="763800"/>
        <a:ext cx="2066754" cy="2291401"/>
      </dsp:txXfrm>
    </dsp:sp>
    <dsp:sp modelId="{1A7A9360-CCBE-4BAB-A34E-07B0E6BEAE5C}">
      <dsp:nvSpPr>
        <dsp:cNvPr id="0" name=""/>
        <dsp:cNvSpPr/>
      </dsp:nvSpPr>
      <dsp:spPr>
        <a:xfrm rot="16200000">
          <a:off x="3568192" y="876123"/>
          <a:ext cx="3819001" cy="2066754"/>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76200" bIns="0" numCol="1" spcCol="1270" anchor="ctr" anchorCtr="0">
          <a:noAutofit/>
        </a:bodyPr>
        <a:lstStyle/>
        <a:p>
          <a:pPr lvl="0" algn="ctr" defTabSz="533400">
            <a:lnSpc>
              <a:spcPct val="90000"/>
            </a:lnSpc>
            <a:spcBef>
              <a:spcPct val="0"/>
            </a:spcBef>
            <a:spcAft>
              <a:spcPct val="35000"/>
            </a:spcAft>
          </a:pPr>
          <a:r>
            <a:rPr lang="en-US" sz="1200" kern="1200" dirty="0">
              <a:solidFill>
                <a:schemeClr val="tx1">
                  <a:lumMod val="95000"/>
                  <a:lumOff val="5000"/>
                </a:schemeClr>
              </a:solidFill>
              <a:latin typeface="+mj-lt"/>
            </a:rPr>
            <a:t>2016-cı il </a:t>
          </a:r>
          <a:r>
            <a:rPr lang="en-US" sz="1200" kern="1200" dirty="0" err="1">
              <a:solidFill>
                <a:schemeClr val="tx1">
                  <a:lumMod val="95000"/>
                  <a:lumOff val="5000"/>
                </a:schemeClr>
              </a:solidFill>
              <a:latin typeface="+mj-lt"/>
            </a:rPr>
            <a:t>üçün</a:t>
          </a:r>
          <a:r>
            <a:rPr lang="en-US" sz="1200" kern="1200" dirty="0">
              <a:solidFill>
                <a:schemeClr val="tx1">
                  <a:lumMod val="95000"/>
                  <a:lumOff val="5000"/>
                </a:schemeClr>
              </a:solidFill>
              <a:latin typeface="+mj-lt"/>
            </a:rPr>
            <a:t> UIAA Mountain </a:t>
          </a:r>
          <a:r>
            <a:rPr lang="en-US" sz="1200" kern="1200" dirty="0" err="1">
              <a:solidFill>
                <a:schemeClr val="tx1">
                  <a:lumMod val="95000"/>
                  <a:lumOff val="5000"/>
                </a:schemeClr>
              </a:solidFill>
              <a:latin typeface="+mj-lt"/>
            </a:rPr>
            <a:t>Müdafiə</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mükafatı</a:t>
          </a:r>
          <a:r>
            <a:rPr lang="en-US" sz="1200" kern="1200" dirty="0">
              <a:solidFill>
                <a:schemeClr val="tx1">
                  <a:lumMod val="95000"/>
                  <a:lumOff val="5000"/>
                </a:schemeClr>
              </a:solidFill>
              <a:latin typeface="+mj-lt"/>
            </a:rPr>
            <a:t>. 15-30 </a:t>
          </a:r>
          <a:r>
            <a:rPr lang="en-US" sz="1200" kern="1200" dirty="0" err="1">
              <a:solidFill>
                <a:schemeClr val="tx1">
                  <a:lumMod val="95000"/>
                  <a:lumOff val="5000"/>
                </a:schemeClr>
              </a:solidFill>
              <a:latin typeface="+mj-lt"/>
            </a:rPr>
            <a:t>iyun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tarixlərində</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layihənin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icra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müddətinin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uzadılması</a:t>
          </a:r>
          <a:r>
            <a:rPr lang="en-US" sz="1200" kern="1200" dirty="0">
              <a:solidFill>
                <a:schemeClr val="tx1">
                  <a:lumMod val="95000"/>
                  <a:lumOff val="5000"/>
                </a:schemeClr>
              </a:solidFill>
              <a:latin typeface="+mj-lt"/>
            </a:rPr>
            <a:t>. Ambassador </a:t>
          </a:r>
          <a:r>
            <a:rPr lang="en-US" sz="1200" kern="1200" dirty="0" err="1">
              <a:solidFill>
                <a:schemeClr val="tx1">
                  <a:lumMod val="95000"/>
                  <a:lumOff val="5000"/>
                </a:schemeClr>
              </a:solidFill>
              <a:latin typeface="+mj-lt"/>
            </a:rPr>
            <a:t>layihəsində</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potensial</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iştirak</a:t>
          </a:r>
          <a:r>
            <a:rPr lang="en-US" sz="1200" kern="1200" dirty="0">
              <a:solidFill>
                <a:schemeClr val="tx1">
                  <a:lumMod val="95000"/>
                  <a:lumOff val="5000"/>
                </a:schemeClr>
              </a:solidFill>
              <a:latin typeface="+mj-lt"/>
            </a:rPr>
            <a:t> (MPA və </a:t>
          </a:r>
          <a:r>
            <a:rPr lang="en-US" sz="1200" kern="1200" dirty="0" err="1">
              <a:solidFill>
                <a:schemeClr val="tx1">
                  <a:lumMod val="95000"/>
                  <a:lumOff val="5000"/>
                </a:schemeClr>
              </a:solidFill>
              <a:latin typeface="+mj-lt"/>
            </a:rPr>
            <a:t>davamlı</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inkişaf</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sahəsində</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daha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geniş</a:t>
          </a:r>
          <a:r>
            <a:rPr lang="en-US" sz="1200" kern="1200" dirty="0">
              <a:solidFill>
                <a:schemeClr val="tx1">
                  <a:lumMod val="95000"/>
                  <a:lumOff val="5000"/>
                </a:schemeClr>
              </a:solidFill>
              <a:latin typeface="+mj-lt"/>
            </a:rPr>
            <a:t> UİAA </a:t>
          </a:r>
          <a:r>
            <a:rPr lang="en-US" sz="1200" kern="1200" dirty="0" err="1">
              <a:solidFill>
                <a:schemeClr val="tx1">
                  <a:lumMod val="95000"/>
                  <a:lumOff val="5000"/>
                </a:schemeClr>
              </a:solidFill>
              <a:latin typeface="+mj-lt"/>
            </a:rPr>
            <a:t>mandatları</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üçün</a:t>
          </a:r>
          <a:r>
            <a:rPr lang="en-US" sz="1200" kern="1200" dirty="0">
              <a:solidFill>
                <a:schemeClr val="tx1">
                  <a:lumMod val="95000"/>
                  <a:lumOff val="5000"/>
                </a:schemeClr>
              </a:solidFill>
              <a:latin typeface="+mj-lt"/>
            </a:rPr>
            <a:t>).
* UİAA </a:t>
          </a:r>
          <a:r>
            <a:rPr lang="en-US" sz="1200" kern="1200" dirty="0" err="1">
              <a:solidFill>
                <a:schemeClr val="tx1">
                  <a:lumMod val="95000"/>
                  <a:lumOff val="5000"/>
                </a:schemeClr>
              </a:solidFill>
              <a:latin typeface="+mj-lt"/>
            </a:rPr>
            <a:t>Dağları</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hörmət</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edir</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Layihənin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inkişafı</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yaxın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illərdə</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Avropadan</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kənarda</a:t>
          </a:r>
          <a:r>
            <a:rPr lang="en-US" sz="1200" kern="1200" dirty="0">
              <a:solidFill>
                <a:schemeClr val="tx1">
                  <a:lumMod val="95000"/>
                  <a:lumOff val="5000"/>
                </a:schemeClr>
              </a:solidFill>
              <a:latin typeface="+mj-lt"/>
            </a:rPr>
            <a:t> UİAA-</a:t>
          </a:r>
          <a:r>
            <a:rPr lang="en-US" sz="1200" kern="1200" dirty="0" err="1">
              <a:solidFill>
                <a:schemeClr val="tx1">
                  <a:lumMod val="95000"/>
                  <a:lumOff val="5000"/>
                </a:schemeClr>
              </a:solidFill>
              <a:latin typeface="+mj-lt"/>
            </a:rPr>
            <a:t>ya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daxil</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olan</a:t>
          </a:r>
          <a:r>
            <a:rPr lang="en-US" sz="1200" kern="1200" dirty="0">
              <a:solidFill>
                <a:schemeClr val="tx1">
                  <a:lumMod val="95000"/>
                  <a:lumOff val="5000"/>
                </a:schemeClr>
              </a:solidFill>
              <a:latin typeface="+mj-lt"/>
            </a:rPr>
            <a:t> milli </a:t>
          </a:r>
          <a:r>
            <a:rPr lang="en-US" sz="1200" kern="1200" dirty="0" err="1">
              <a:solidFill>
                <a:schemeClr val="tx1">
                  <a:lumMod val="95000"/>
                  <a:lumOff val="5000"/>
                </a:schemeClr>
              </a:solidFill>
              <a:latin typeface="+mj-lt"/>
            </a:rPr>
            <a:t>federasiyalarla</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işləməyə</a:t>
          </a:r>
          <a:r>
            <a:rPr lang="en-US" sz="1200" kern="1200" dirty="0">
              <a:solidFill>
                <a:schemeClr val="tx1">
                  <a:lumMod val="95000"/>
                  <a:lumOff val="5000"/>
                </a:schemeClr>
              </a:solidFill>
              <a:latin typeface="+mj-lt"/>
            </a:rPr>
            <a:t> </a:t>
          </a:r>
          <a:r>
            <a:rPr lang="en-US" sz="1200" kern="1200" dirty="0" err="1">
              <a:solidFill>
                <a:schemeClr val="tx1">
                  <a:lumMod val="95000"/>
                  <a:lumOff val="5000"/>
                </a:schemeClr>
              </a:solidFill>
              <a:latin typeface="+mj-lt"/>
            </a:rPr>
            <a:t>yönəlib</a:t>
          </a:r>
          <a:r>
            <a:rPr lang="en-US" sz="1200" kern="1200" dirty="0">
              <a:solidFill>
                <a:schemeClr val="tx1">
                  <a:lumMod val="95000"/>
                  <a:lumOff val="5000"/>
                </a:schemeClr>
              </a:solidFill>
              <a:latin typeface="+mj-lt"/>
            </a:rPr>
            <a:t>.</a:t>
          </a:r>
          <a:endParaRPr lang="ru-RU" sz="1200" kern="1200" dirty="0">
            <a:solidFill>
              <a:schemeClr val="tx1">
                <a:lumMod val="95000"/>
                <a:lumOff val="5000"/>
              </a:schemeClr>
            </a:solidFill>
            <a:latin typeface="+mj-lt"/>
          </a:endParaRPr>
        </a:p>
      </dsp:txBody>
      <dsp:txXfrm rot="5400000">
        <a:off x="4444315" y="763800"/>
        <a:ext cx="2066754" cy="229140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p:cNvSpPr>
            <a:spLocks noGrp="1"/>
          </p:cNvSpPr>
          <p:nvPr>
            <p:ph type="dt" sz="half" idx="10"/>
          </p:nvPr>
        </p:nvSpPr>
        <p:spPr/>
        <p:txBody>
          <a:bodyPr/>
          <a:lstStyle/>
          <a:p>
            <a:fld id="{9EBB31ED-0411-461A-810C-10E0EEC722D6}" type="datetimeFigureOut">
              <a:rPr lang="ru-RU" smtClean="0"/>
              <a:t>12.04.2021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6D4B138-50A1-4B1C-9471-89C2086A74E0}" type="slidenum">
              <a:rPr lang="ru-RU" smtClean="0"/>
              <a:t>‹#›</a:t>
            </a:fld>
            <a:endParaRPr lang="ru-RU"/>
          </a:p>
        </p:txBody>
      </p:sp>
    </p:spTree>
    <p:extLst>
      <p:ext uri="{BB962C8B-B14F-4D97-AF65-F5344CB8AC3E}">
        <p14:creationId xmlns:p14="http://schemas.microsoft.com/office/powerpoint/2010/main" val="404802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9EBB31ED-0411-461A-810C-10E0EEC722D6}" type="datetimeFigureOut">
              <a:rPr lang="ru-RU" smtClean="0"/>
              <a:t>12.04.2021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6D4B138-50A1-4B1C-9471-89C2086A74E0}" type="slidenum">
              <a:rPr lang="ru-RU" smtClean="0"/>
              <a:t>‹#›</a:t>
            </a:fld>
            <a:endParaRPr lang="ru-RU"/>
          </a:p>
        </p:txBody>
      </p:sp>
    </p:spTree>
    <p:extLst>
      <p:ext uri="{BB962C8B-B14F-4D97-AF65-F5344CB8AC3E}">
        <p14:creationId xmlns:p14="http://schemas.microsoft.com/office/powerpoint/2010/main" val="2932097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9EBB31ED-0411-461A-810C-10E0EEC722D6}" type="datetimeFigureOut">
              <a:rPr lang="ru-RU" smtClean="0"/>
              <a:t>12.04.2021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6D4B138-50A1-4B1C-9471-89C2086A74E0}" type="slidenum">
              <a:rPr lang="ru-RU" smtClean="0"/>
              <a:t>‹#›</a:t>
            </a:fld>
            <a:endParaRPr lang="ru-RU"/>
          </a:p>
        </p:txBody>
      </p:sp>
    </p:spTree>
    <p:extLst>
      <p:ext uri="{BB962C8B-B14F-4D97-AF65-F5344CB8AC3E}">
        <p14:creationId xmlns:p14="http://schemas.microsoft.com/office/powerpoint/2010/main" val="111442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9EBB31ED-0411-461A-810C-10E0EEC722D6}" type="datetimeFigureOut">
              <a:rPr lang="ru-RU" smtClean="0"/>
              <a:t>12.04.2021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6D4B138-50A1-4B1C-9471-89C2086A74E0}" type="slidenum">
              <a:rPr lang="ru-RU" smtClean="0"/>
              <a:t>‹#›</a:t>
            </a:fld>
            <a:endParaRPr lang="ru-RU"/>
          </a:p>
        </p:txBody>
      </p:sp>
    </p:spTree>
    <p:extLst>
      <p:ext uri="{BB962C8B-B14F-4D97-AF65-F5344CB8AC3E}">
        <p14:creationId xmlns:p14="http://schemas.microsoft.com/office/powerpoint/2010/main" val="249519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BB31ED-0411-461A-810C-10E0EEC722D6}" type="datetimeFigureOut">
              <a:rPr lang="ru-RU" smtClean="0"/>
              <a:t>12.04.2021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6D4B138-50A1-4B1C-9471-89C2086A74E0}" type="slidenum">
              <a:rPr lang="ru-RU" smtClean="0"/>
              <a:t>‹#›</a:t>
            </a:fld>
            <a:endParaRPr lang="ru-RU"/>
          </a:p>
        </p:txBody>
      </p:sp>
    </p:spTree>
    <p:extLst>
      <p:ext uri="{BB962C8B-B14F-4D97-AF65-F5344CB8AC3E}">
        <p14:creationId xmlns:p14="http://schemas.microsoft.com/office/powerpoint/2010/main" val="2070837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p:cNvSpPr>
            <a:spLocks noGrp="1"/>
          </p:cNvSpPr>
          <p:nvPr>
            <p:ph type="dt" sz="half" idx="10"/>
          </p:nvPr>
        </p:nvSpPr>
        <p:spPr/>
        <p:txBody>
          <a:bodyPr/>
          <a:lstStyle/>
          <a:p>
            <a:fld id="{9EBB31ED-0411-461A-810C-10E0EEC722D6}" type="datetimeFigureOut">
              <a:rPr lang="ru-RU" smtClean="0"/>
              <a:t>12.04.2021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6D4B138-50A1-4B1C-9471-89C2086A74E0}" type="slidenum">
              <a:rPr lang="ru-RU" smtClean="0"/>
              <a:t>‹#›</a:t>
            </a:fld>
            <a:endParaRPr lang="ru-RU"/>
          </a:p>
        </p:txBody>
      </p:sp>
    </p:spTree>
    <p:extLst>
      <p:ext uri="{BB962C8B-B14F-4D97-AF65-F5344CB8AC3E}">
        <p14:creationId xmlns:p14="http://schemas.microsoft.com/office/powerpoint/2010/main" val="118816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p:txBody>
          <a:bodyPr/>
          <a:lstStyle/>
          <a:p>
            <a:fld id="{9EBB31ED-0411-461A-810C-10E0EEC722D6}" type="datetimeFigureOut">
              <a:rPr lang="ru-RU" smtClean="0"/>
              <a:t>12.04.2021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6D4B138-50A1-4B1C-9471-89C2086A74E0}" type="slidenum">
              <a:rPr lang="ru-RU" smtClean="0"/>
              <a:t>‹#›</a:t>
            </a:fld>
            <a:endParaRPr lang="ru-RU"/>
          </a:p>
        </p:txBody>
      </p:sp>
    </p:spTree>
    <p:extLst>
      <p:ext uri="{BB962C8B-B14F-4D97-AF65-F5344CB8AC3E}">
        <p14:creationId xmlns:p14="http://schemas.microsoft.com/office/powerpoint/2010/main" val="2807087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2"/>
          <p:cNvSpPr>
            <a:spLocks noGrp="1"/>
          </p:cNvSpPr>
          <p:nvPr>
            <p:ph type="dt" sz="half" idx="10"/>
          </p:nvPr>
        </p:nvSpPr>
        <p:spPr/>
        <p:txBody>
          <a:bodyPr/>
          <a:lstStyle/>
          <a:p>
            <a:fld id="{9EBB31ED-0411-461A-810C-10E0EEC722D6}" type="datetimeFigureOut">
              <a:rPr lang="ru-RU" smtClean="0"/>
              <a:t>12.04.2021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6D4B138-50A1-4B1C-9471-89C2086A74E0}" type="slidenum">
              <a:rPr lang="ru-RU" smtClean="0"/>
              <a:t>‹#›</a:t>
            </a:fld>
            <a:endParaRPr lang="ru-RU"/>
          </a:p>
        </p:txBody>
      </p:sp>
    </p:spTree>
    <p:extLst>
      <p:ext uri="{BB962C8B-B14F-4D97-AF65-F5344CB8AC3E}">
        <p14:creationId xmlns:p14="http://schemas.microsoft.com/office/powerpoint/2010/main" val="3765345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B31ED-0411-461A-810C-10E0EEC722D6}" type="datetimeFigureOut">
              <a:rPr lang="ru-RU" smtClean="0"/>
              <a:t>12.04.2021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6D4B138-50A1-4B1C-9471-89C2086A74E0}" type="slidenum">
              <a:rPr lang="ru-RU" smtClean="0"/>
              <a:t>‹#›</a:t>
            </a:fld>
            <a:endParaRPr lang="ru-RU"/>
          </a:p>
        </p:txBody>
      </p:sp>
    </p:spTree>
    <p:extLst>
      <p:ext uri="{BB962C8B-B14F-4D97-AF65-F5344CB8AC3E}">
        <p14:creationId xmlns:p14="http://schemas.microsoft.com/office/powerpoint/2010/main" val="194146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BB31ED-0411-461A-810C-10E0EEC722D6}" type="datetimeFigureOut">
              <a:rPr lang="ru-RU" smtClean="0"/>
              <a:t>12.04.2021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6D4B138-50A1-4B1C-9471-89C2086A74E0}" type="slidenum">
              <a:rPr lang="ru-RU" smtClean="0"/>
              <a:t>‹#›</a:t>
            </a:fld>
            <a:endParaRPr lang="ru-RU"/>
          </a:p>
        </p:txBody>
      </p:sp>
    </p:spTree>
    <p:extLst>
      <p:ext uri="{BB962C8B-B14F-4D97-AF65-F5344CB8AC3E}">
        <p14:creationId xmlns:p14="http://schemas.microsoft.com/office/powerpoint/2010/main" val="197062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BB31ED-0411-461A-810C-10E0EEC722D6}" type="datetimeFigureOut">
              <a:rPr lang="ru-RU" smtClean="0"/>
              <a:t>12.04.2021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6D4B138-50A1-4B1C-9471-89C2086A74E0}" type="slidenum">
              <a:rPr lang="ru-RU" smtClean="0"/>
              <a:t>‹#›</a:t>
            </a:fld>
            <a:endParaRPr lang="ru-RU"/>
          </a:p>
        </p:txBody>
      </p:sp>
    </p:spTree>
    <p:extLst>
      <p:ext uri="{BB962C8B-B14F-4D97-AF65-F5344CB8AC3E}">
        <p14:creationId xmlns:p14="http://schemas.microsoft.com/office/powerpoint/2010/main" val="666344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B31ED-0411-461A-810C-10E0EEC722D6}" type="datetimeFigureOut">
              <a:rPr lang="ru-RU" smtClean="0"/>
              <a:t>12.04.2021</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4B138-50A1-4B1C-9471-89C2086A74E0}" type="slidenum">
              <a:rPr lang="ru-RU" smtClean="0"/>
              <a:t>‹#›</a:t>
            </a:fld>
            <a:endParaRPr lang="ru-RU"/>
          </a:p>
        </p:txBody>
      </p:sp>
    </p:spTree>
    <p:extLst>
      <p:ext uri="{BB962C8B-B14F-4D97-AF65-F5344CB8AC3E}">
        <p14:creationId xmlns:p14="http://schemas.microsoft.com/office/powerpoint/2010/main" val="2398737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231;&#23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06647BE-17BC-4CA2-9DA3-C1695F1602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17101" y="891540"/>
            <a:ext cx="5866189" cy="4074074"/>
          </a:xfrm>
        </p:spPr>
        <p:txBody>
          <a:bodyPr>
            <a:normAutofit/>
          </a:bodyPr>
          <a:lstStyle/>
          <a:p>
            <a:pPr algn="l"/>
            <a:r>
              <a:rPr lang="az-Latn-AZ" sz="6800" dirty="0"/>
              <a:t>Qərbi Kaspi Universitetinin</a:t>
            </a:r>
            <a:r>
              <a:rPr lang="en-US" sz="6800" dirty="0"/>
              <a:t> Da</a:t>
            </a:r>
            <a:r>
              <a:rPr lang="az-Latn-AZ" sz="6800" dirty="0"/>
              <a:t>ğçılıq fəaliyyəti </a:t>
            </a:r>
            <a:endParaRPr lang="ru-RU" sz="6800" dirty="0"/>
          </a:p>
        </p:txBody>
      </p:sp>
      <p:sp>
        <p:nvSpPr>
          <p:cNvPr id="25" name="Rectangle 21">
            <a:extLst>
              <a:ext uri="{FF2B5EF4-FFF2-40B4-BE49-F238E27FC236}">
                <a16:creationId xmlns:a16="http://schemas.microsoft.com/office/drawing/2014/main" id="{D7D32065-BC60-4FA9-9D89-111C744F50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 r="2" b="2"/>
          <a:stretch/>
        </p:blipFill>
        <p:spPr>
          <a:xfrm>
            <a:off x="7367899" y="679505"/>
            <a:ext cx="4639186" cy="5071110"/>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2063671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6D6306C-ED4F-4AAE-B4A5-EEA6AFAD72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5A52877-5011-457F-A378-7E1A7EA4A124}"/>
              </a:ext>
            </a:extLst>
          </p:cNvPr>
          <p:cNvSpPr txBox="1"/>
          <p:nvPr/>
        </p:nvSpPr>
        <p:spPr>
          <a:xfrm>
            <a:off x="643467" y="2179021"/>
            <a:ext cx="3962061" cy="451636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600" b="1" dirty="0" err="1">
                <a:solidFill>
                  <a:srgbClr val="2C2C2C"/>
                </a:solidFill>
                <a:latin typeface="+mj-lt"/>
              </a:rPr>
              <a:t>Davamlı</a:t>
            </a:r>
            <a:r>
              <a:rPr lang="en-US" sz="3600" b="1" dirty="0">
                <a:solidFill>
                  <a:srgbClr val="2C2C2C"/>
                </a:solidFill>
                <a:latin typeface="+mj-lt"/>
              </a:rPr>
              <a:t> </a:t>
            </a:r>
            <a:r>
              <a:rPr lang="en-US" sz="3600" b="1" dirty="0" err="1">
                <a:solidFill>
                  <a:srgbClr val="2C2C2C"/>
                </a:solidFill>
                <a:latin typeface="+mj-lt"/>
              </a:rPr>
              <a:t>Turizm</a:t>
            </a:r>
            <a:r>
              <a:rPr lang="en-US" sz="3600" b="1" dirty="0">
                <a:solidFill>
                  <a:srgbClr val="2C2C2C"/>
                </a:solidFill>
                <a:latin typeface="+mj-lt"/>
              </a:rPr>
              <a:t> </a:t>
            </a:r>
            <a:r>
              <a:rPr lang="en-US" sz="3600" b="1" dirty="0" err="1">
                <a:solidFill>
                  <a:srgbClr val="2C2C2C"/>
                </a:solidFill>
                <a:latin typeface="+mj-lt"/>
              </a:rPr>
              <a:t>Məqsədləri</a:t>
            </a:r>
            <a:r>
              <a:rPr lang="en-US" sz="3600" b="1" dirty="0">
                <a:solidFill>
                  <a:srgbClr val="2C2C2C"/>
                </a:solidFill>
                <a:latin typeface="+mj-lt"/>
              </a:rPr>
              <a:t>- Beynəlxalq </a:t>
            </a:r>
            <a:r>
              <a:rPr lang="en-US" sz="3600" b="1" dirty="0" err="1">
                <a:solidFill>
                  <a:srgbClr val="2C2C2C"/>
                </a:solidFill>
                <a:latin typeface="+mj-lt"/>
              </a:rPr>
              <a:t>Konfran</a:t>
            </a:r>
            <a:r>
              <a:rPr lang="az-Latn-AZ" sz="3600" b="1" dirty="0">
                <a:solidFill>
                  <a:srgbClr val="2C2C2C"/>
                </a:solidFill>
                <a:latin typeface="+mj-lt"/>
              </a:rPr>
              <a:t>s</a:t>
            </a:r>
            <a:endParaRPr lang="en-US" sz="3600" b="1" i="1"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0EC5361D-F897-4856-B945-0455A365E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508C0C5-2268-42B5-B3C8-4D0899E05F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141ACBDB-38F8-4B34-8183-BD95B4E55A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DE00DB52-3455-4E2F-867B-A6D0516E17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0A6DE354-30B9-462E-8F00-4AF51897F8FE}"/>
              </a:ext>
            </a:extLst>
          </p:cNvPr>
          <p:cNvSpPr txBox="1"/>
          <p:nvPr/>
        </p:nvSpPr>
        <p:spPr>
          <a:xfrm>
            <a:off x="4757895" y="83041"/>
            <a:ext cx="6715055" cy="628706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1900" dirty="0" err="1">
                <a:latin typeface="+mj-lt"/>
              </a:rPr>
              <a:t>Davamlı</a:t>
            </a:r>
            <a:r>
              <a:rPr lang="en-US" sz="1900" dirty="0">
                <a:latin typeface="+mj-lt"/>
              </a:rPr>
              <a:t> </a:t>
            </a:r>
            <a:r>
              <a:rPr lang="en-US" sz="1900" dirty="0" err="1">
                <a:latin typeface="+mj-lt"/>
              </a:rPr>
              <a:t>turizm</a:t>
            </a:r>
            <a:r>
              <a:rPr lang="en-US" sz="1900" dirty="0">
                <a:latin typeface="+mj-lt"/>
              </a:rPr>
              <a:t> </a:t>
            </a:r>
            <a:r>
              <a:rPr lang="en-US" sz="1900" dirty="0" err="1">
                <a:latin typeface="+mj-lt"/>
              </a:rPr>
              <a:t>Qərbi</a:t>
            </a:r>
            <a:r>
              <a:rPr lang="en-US" sz="1900" dirty="0">
                <a:latin typeface="+mj-lt"/>
              </a:rPr>
              <a:t> </a:t>
            </a:r>
            <a:r>
              <a:rPr lang="az-Latn-AZ" sz="1900" dirty="0">
                <a:latin typeface="+mj-lt"/>
              </a:rPr>
              <a:t>Kaspi</a:t>
            </a:r>
            <a:r>
              <a:rPr lang="en-US" sz="1900" dirty="0">
                <a:latin typeface="+mj-lt"/>
              </a:rPr>
              <a:t> </a:t>
            </a:r>
            <a:r>
              <a:rPr lang="en-US" sz="1900" dirty="0" err="1">
                <a:latin typeface="+mj-lt"/>
              </a:rPr>
              <a:t>Universiteti</a:t>
            </a:r>
            <a:r>
              <a:rPr lang="en-US" sz="1900" dirty="0">
                <a:latin typeface="+mj-lt"/>
              </a:rPr>
              <a:t>, UİAA </a:t>
            </a:r>
            <a:r>
              <a:rPr lang="en-US" sz="1900" dirty="0" err="1">
                <a:latin typeface="+mj-lt"/>
              </a:rPr>
              <a:t>Dağların</a:t>
            </a:r>
            <a:r>
              <a:rPr lang="en-US" sz="1900" dirty="0">
                <a:latin typeface="+mj-lt"/>
              </a:rPr>
              <a:t> </a:t>
            </a:r>
            <a:r>
              <a:rPr lang="en-US" sz="1900" dirty="0" err="1">
                <a:latin typeface="+mj-lt"/>
              </a:rPr>
              <a:t>Mühafizəsi</a:t>
            </a:r>
            <a:r>
              <a:rPr lang="en-US" sz="1900" dirty="0">
                <a:latin typeface="+mj-lt"/>
              </a:rPr>
              <a:t> </a:t>
            </a:r>
            <a:r>
              <a:rPr lang="en-US" sz="1900" dirty="0" err="1">
                <a:latin typeface="+mj-lt"/>
              </a:rPr>
              <a:t>üzrə</a:t>
            </a:r>
            <a:r>
              <a:rPr lang="en-US" sz="1900" dirty="0">
                <a:latin typeface="+mj-lt"/>
              </a:rPr>
              <a:t> </a:t>
            </a:r>
            <a:r>
              <a:rPr lang="en-US" sz="1900" dirty="0" err="1">
                <a:latin typeface="+mj-lt"/>
              </a:rPr>
              <a:t>inauqurasiya</a:t>
            </a:r>
            <a:r>
              <a:rPr lang="en-US" sz="1900" dirty="0">
                <a:latin typeface="+mj-lt"/>
              </a:rPr>
              <a:t> </a:t>
            </a:r>
            <a:r>
              <a:rPr lang="en-US" sz="1900" dirty="0" err="1">
                <a:latin typeface="+mj-lt"/>
              </a:rPr>
              <a:t>mükafatının</a:t>
            </a:r>
            <a:r>
              <a:rPr lang="en-US" sz="1900" dirty="0">
                <a:latin typeface="+mj-lt"/>
              </a:rPr>
              <a:t> </a:t>
            </a:r>
            <a:r>
              <a:rPr lang="en-US" sz="1900" dirty="0" err="1">
                <a:latin typeface="+mj-lt"/>
              </a:rPr>
              <a:t>sponsoru</a:t>
            </a:r>
            <a:r>
              <a:rPr lang="en-US" sz="1900" dirty="0">
                <a:latin typeface="+mj-lt"/>
              </a:rPr>
              <a:t> </a:t>
            </a:r>
            <a:r>
              <a:rPr lang="en-US" sz="1900" dirty="0" err="1">
                <a:latin typeface="+mj-lt"/>
              </a:rPr>
              <a:t>tərəfindən</a:t>
            </a:r>
            <a:r>
              <a:rPr lang="en-US" sz="1900" dirty="0">
                <a:latin typeface="+mj-lt"/>
              </a:rPr>
              <a:t> </a:t>
            </a:r>
            <a:r>
              <a:rPr lang="en-US" sz="1900" dirty="0" err="1">
                <a:latin typeface="+mj-lt"/>
              </a:rPr>
              <a:t>təşkil</a:t>
            </a:r>
            <a:r>
              <a:rPr lang="en-US" sz="1900" dirty="0">
                <a:latin typeface="+mj-lt"/>
              </a:rPr>
              <a:t> </a:t>
            </a:r>
            <a:r>
              <a:rPr lang="en-US" sz="1900" dirty="0" err="1">
                <a:latin typeface="+mj-lt"/>
              </a:rPr>
              <a:t>edilmiş</a:t>
            </a:r>
            <a:r>
              <a:rPr lang="en-US" sz="1900" dirty="0">
                <a:latin typeface="+mj-lt"/>
              </a:rPr>
              <a:t> </a:t>
            </a:r>
            <a:r>
              <a:rPr lang="en-US" sz="1900" dirty="0" err="1">
                <a:latin typeface="+mj-lt"/>
              </a:rPr>
              <a:t>ikigünlük</a:t>
            </a:r>
            <a:r>
              <a:rPr lang="en-US" sz="1900" dirty="0">
                <a:latin typeface="+mj-lt"/>
              </a:rPr>
              <a:t> </a:t>
            </a:r>
            <a:r>
              <a:rPr lang="en-US" sz="1900" dirty="0" err="1">
                <a:latin typeface="+mj-lt"/>
              </a:rPr>
              <a:t>konfransın</a:t>
            </a:r>
            <a:r>
              <a:rPr lang="en-US" sz="1900" dirty="0">
                <a:latin typeface="+mj-lt"/>
              </a:rPr>
              <a:t> </a:t>
            </a:r>
            <a:r>
              <a:rPr lang="en-US" sz="1900" dirty="0" err="1">
                <a:latin typeface="+mj-lt"/>
              </a:rPr>
              <a:t>diqqət</a:t>
            </a:r>
            <a:r>
              <a:rPr lang="en-US" sz="1900" dirty="0">
                <a:latin typeface="+mj-lt"/>
              </a:rPr>
              <a:t> </a:t>
            </a:r>
            <a:r>
              <a:rPr lang="en-US" sz="1900" dirty="0" err="1">
                <a:latin typeface="+mj-lt"/>
              </a:rPr>
              <a:t>mərkəzində</a:t>
            </a:r>
            <a:r>
              <a:rPr lang="en-US" sz="1900" dirty="0">
                <a:latin typeface="+mj-lt"/>
              </a:rPr>
              <a:t> </a:t>
            </a:r>
            <a:r>
              <a:rPr lang="en-US" sz="1900" dirty="0" err="1">
                <a:latin typeface="+mj-lt"/>
              </a:rPr>
              <a:t>olub</a:t>
            </a:r>
            <a:r>
              <a:rPr lang="en-US" sz="1900" dirty="0">
                <a:latin typeface="+mj-lt"/>
              </a:rPr>
              <a:t>, </a:t>
            </a:r>
            <a:r>
              <a:rPr lang="en-US" sz="1900" dirty="0" err="1">
                <a:latin typeface="+mj-lt"/>
              </a:rPr>
              <a:t>Bakı</a:t>
            </a:r>
            <a:r>
              <a:rPr lang="en-US" sz="1900" dirty="0">
                <a:latin typeface="+mj-lt"/>
              </a:rPr>
              <a:t>, </a:t>
            </a:r>
            <a:r>
              <a:rPr lang="en-US" sz="1900" dirty="0" err="1">
                <a:latin typeface="+mj-lt"/>
              </a:rPr>
              <a:t>Azərbaycan</a:t>
            </a:r>
            <a:r>
              <a:rPr lang="ru-RU" sz="1900" dirty="0">
                <a:latin typeface="+mj-lt"/>
              </a:rPr>
              <a:t>.</a:t>
            </a:r>
          </a:p>
          <a:p>
            <a:pPr indent="-228600">
              <a:lnSpc>
                <a:spcPct val="90000"/>
              </a:lnSpc>
              <a:spcAft>
                <a:spcPts val="600"/>
              </a:spcAft>
              <a:buFont typeface="Arial" panose="020B0604020202020204" pitchFamily="34" charset="0"/>
              <a:buChar char="•"/>
            </a:pPr>
            <a:r>
              <a:rPr lang="en-US" sz="1900" dirty="0">
                <a:latin typeface="+mj-lt"/>
              </a:rPr>
              <a:t>20 </a:t>
            </a:r>
            <a:r>
              <a:rPr lang="en-US" sz="1900" dirty="0" err="1">
                <a:latin typeface="+mj-lt"/>
              </a:rPr>
              <a:t>məruzəçi</a:t>
            </a:r>
            <a:r>
              <a:rPr lang="en-US" sz="1900" dirty="0">
                <a:latin typeface="+mj-lt"/>
              </a:rPr>
              <a:t> və 50 </a:t>
            </a:r>
            <a:r>
              <a:rPr lang="en-US" sz="1900" dirty="0" err="1">
                <a:latin typeface="+mj-lt"/>
              </a:rPr>
              <a:t>iştirakçı</a:t>
            </a:r>
            <a:r>
              <a:rPr lang="en-US" sz="1900" dirty="0">
                <a:latin typeface="+mj-lt"/>
              </a:rPr>
              <a:t> </a:t>
            </a:r>
            <a:r>
              <a:rPr lang="en-US" sz="1900" dirty="0" err="1">
                <a:latin typeface="+mj-lt"/>
              </a:rPr>
              <a:t>arasında</a:t>
            </a:r>
            <a:r>
              <a:rPr lang="en-US" sz="1900" dirty="0">
                <a:latin typeface="+mj-lt"/>
              </a:rPr>
              <a:t> UİAA-</a:t>
            </a:r>
            <a:r>
              <a:rPr lang="en-US" sz="1900" dirty="0" err="1">
                <a:latin typeface="+mj-lt"/>
              </a:rPr>
              <a:t>nın</a:t>
            </a:r>
            <a:r>
              <a:rPr lang="en-US" sz="1900" dirty="0">
                <a:latin typeface="+mj-lt"/>
              </a:rPr>
              <a:t> </a:t>
            </a:r>
            <a:r>
              <a:rPr lang="en-US" sz="1900" dirty="0" err="1">
                <a:latin typeface="+mj-lt"/>
              </a:rPr>
              <a:t>vitse-prezidenti</a:t>
            </a:r>
            <a:r>
              <a:rPr lang="en-US" sz="1900" dirty="0">
                <a:latin typeface="+mj-lt"/>
              </a:rPr>
              <a:t> </a:t>
            </a:r>
            <a:r>
              <a:rPr lang="en-US" sz="1900" dirty="0" err="1">
                <a:latin typeface="+mj-lt"/>
              </a:rPr>
              <a:t>Piter</a:t>
            </a:r>
            <a:r>
              <a:rPr lang="en-US" sz="1900" dirty="0">
                <a:latin typeface="+mj-lt"/>
              </a:rPr>
              <a:t> Farkas və UİAA </a:t>
            </a:r>
            <a:r>
              <a:rPr lang="en-US" sz="1900" dirty="0" err="1">
                <a:latin typeface="+mj-lt"/>
              </a:rPr>
              <a:t>dağ</a:t>
            </a:r>
            <a:r>
              <a:rPr lang="en-US" sz="1900" dirty="0">
                <a:latin typeface="+mj-lt"/>
              </a:rPr>
              <a:t> </a:t>
            </a:r>
            <a:r>
              <a:rPr lang="en-US" sz="1900" dirty="0" err="1">
                <a:latin typeface="+mj-lt"/>
              </a:rPr>
              <a:t>Komissiyasının</a:t>
            </a:r>
            <a:r>
              <a:rPr lang="en-US" sz="1900" dirty="0">
                <a:latin typeface="+mj-lt"/>
              </a:rPr>
              <a:t> </a:t>
            </a:r>
            <a:r>
              <a:rPr lang="en-US" sz="1900" dirty="0" err="1">
                <a:latin typeface="+mj-lt"/>
              </a:rPr>
              <a:t>prezidenti</a:t>
            </a:r>
            <a:r>
              <a:rPr lang="en-US" sz="1900" dirty="0">
                <a:latin typeface="+mj-lt"/>
              </a:rPr>
              <a:t> Linda </a:t>
            </a:r>
            <a:r>
              <a:rPr lang="en-US" sz="1900" dirty="0" err="1">
                <a:latin typeface="+mj-lt"/>
              </a:rPr>
              <a:t>Makmillan</a:t>
            </a:r>
            <a:r>
              <a:rPr lang="en-US" sz="1900" dirty="0">
                <a:latin typeface="+mj-lt"/>
              </a:rPr>
              <a:t>, </a:t>
            </a:r>
            <a:r>
              <a:rPr lang="en-US" sz="1900" dirty="0" err="1">
                <a:latin typeface="+mj-lt"/>
              </a:rPr>
              <a:t>Ekologiya</a:t>
            </a:r>
            <a:r>
              <a:rPr lang="en-US" sz="1900" dirty="0">
                <a:latin typeface="+mj-lt"/>
              </a:rPr>
              <a:t> və </a:t>
            </a:r>
            <a:r>
              <a:rPr lang="en-US" sz="1900" dirty="0" err="1">
                <a:latin typeface="+mj-lt"/>
              </a:rPr>
              <a:t>Təbii</a:t>
            </a:r>
            <a:r>
              <a:rPr lang="en-US" sz="1900" dirty="0">
                <a:latin typeface="+mj-lt"/>
              </a:rPr>
              <a:t> </a:t>
            </a:r>
            <a:r>
              <a:rPr lang="en-US" sz="1900" dirty="0" err="1">
                <a:latin typeface="+mj-lt"/>
              </a:rPr>
              <a:t>Sərvətlər</a:t>
            </a:r>
            <a:r>
              <a:rPr lang="en-US" sz="1900" dirty="0">
                <a:latin typeface="+mj-lt"/>
              </a:rPr>
              <a:t> </a:t>
            </a:r>
            <a:r>
              <a:rPr lang="en-US" sz="1900" dirty="0" err="1">
                <a:latin typeface="+mj-lt"/>
              </a:rPr>
              <a:t>Naziri</a:t>
            </a:r>
            <a:r>
              <a:rPr lang="en-US" sz="1900" dirty="0">
                <a:latin typeface="+mj-lt"/>
              </a:rPr>
              <a:t> </a:t>
            </a:r>
            <a:r>
              <a:rPr lang="en-US" sz="1900" dirty="0" err="1">
                <a:latin typeface="+mj-lt"/>
              </a:rPr>
              <a:t>Hüseyn</a:t>
            </a:r>
            <a:r>
              <a:rPr lang="en-US" sz="1900" dirty="0">
                <a:latin typeface="+mj-lt"/>
              </a:rPr>
              <a:t> </a:t>
            </a:r>
            <a:r>
              <a:rPr lang="en-US" sz="1900" dirty="0" err="1">
                <a:latin typeface="+mj-lt"/>
              </a:rPr>
              <a:t>Bağırov</a:t>
            </a:r>
            <a:r>
              <a:rPr lang="en-US" sz="1900" dirty="0">
                <a:latin typeface="+mj-lt"/>
              </a:rPr>
              <a:t>, </a:t>
            </a:r>
            <a:r>
              <a:rPr lang="en-US" sz="1900" dirty="0" err="1">
                <a:latin typeface="+mj-lt"/>
              </a:rPr>
              <a:t>Dünya</a:t>
            </a:r>
            <a:r>
              <a:rPr lang="en-US" sz="1900" dirty="0">
                <a:latin typeface="+mj-lt"/>
              </a:rPr>
              <a:t> </a:t>
            </a:r>
            <a:r>
              <a:rPr lang="en-US" sz="1900" dirty="0" err="1">
                <a:latin typeface="+mj-lt"/>
              </a:rPr>
              <a:t>Vəhşi</a:t>
            </a:r>
            <a:r>
              <a:rPr lang="en-US" sz="1900" dirty="0">
                <a:latin typeface="+mj-lt"/>
              </a:rPr>
              <a:t> </a:t>
            </a:r>
            <a:r>
              <a:rPr lang="en-US" sz="1900" dirty="0" err="1">
                <a:latin typeface="+mj-lt"/>
              </a:rPr>
              <a:t>Təbiət</a:t>
            </a:r>
            <a:r>
              <a:rPr lang="en-US" sz="1900" dirty="0">
                <a:latin typeface="+mj-lt"/>
              </a:rPr>
              <a:t> </a:t>
            </a:r>
            <a:r>
              <a:rPr lang="en-US" sz="1900" dirty="0" err="1">
                <a:latin typeface="+mj-lt"/>
              </a:rPr>
              <a:t>Fondunun</a:t>
            </a:r>
            <a:r>
              <a:rPr lang="en-US" sz="1900" dirty="0">
                <a:latin typeface="+mj-lt"/>
              </a:rPr>
              <a:t> </a:t>
            </a:r>
            <a:r>
              <a:rPr lang="en-US" sz="1900" dirty="0" err="1">
                <a:latin typeface="+mj-lt"/>
              </a:rPr>
              <a:t>nümayəndələri</a:t>
            </a:r>
            <a:r>
              <a:rPr lang="en-US" sz="1900" dirty="0">
                <a:latin typeface="+mj-lt"/>
              </a:rPr>
              <a:t> və </a:t>
            </a:r>
            <a:r>
              <a:rPr lang="en-US" sz="1900" dirty="0" err="1">
                <a:latin typeface="+mj-lt"/>
              </a:rPr>
              <a:t>ekoturizm</a:t>
            </a:r>
            <a:r>
              <a:rPr lang="en-US" sz="1900" dirty="0">
                <a:latin typeface="+mj-lt"/>
              </a:rPr>
              <a:t> </a:t>
            </a:r>
            <a:r>
              <a:rPr lang="en-US" sz="1900" dirty="0" err="1">
                <a:latin typeface="+mj-lt"/>
              </a:rPr>
              <a:t>üzrə</a:t>
            </a:r>
            <a:r>
              <a:rPr lang="en-US" sz="1900" dirty="0">
                <a:latin typeface="+mj-lt"/>
              </a:rPr>
              <a:t> </a:t>
            </a:r>
            <a:r>
              <a:rPr lang="en-US" sz="1900" dirty="0" err="1">
                <a:latin typeface="+mj-lt"/>
              </a:rPr>
              <a:t>mütəxəssislər</a:t>
            </a:r>
            <a:r>
              <a:rPr lang="en-US" sz="1900" dirty="0">
                <a:latin typeface="+mj-lt"/>
              </a:rPr>
              <a:t> var </a:t>
            </a:r>
            <a:r>
              <a:rPr lang="en-US" sz="1900" dirty="0" err="1">
                <a:latin typeface="+mj-lt"/>
              </a:rPr>
              <a:t>idi</a:t>
            </a:r>
            <a:r>
              <a:rPr lang="en-US" sz="1900" dirty="0">
                <a:latin typeface="+mj-lt"/>
              </a:rPr>
              <a:t>. </a:t>
            </a:r>
            <a:r>
              <a:rPr lang="en-US" sz="1900" dirty="0" err="1">
                <a:latin typeface="+mj-lt"/>
              </a:rPr>
              <a:t>Azərbaycan</a:t>
            </a:r>
            <a:r>
              <a:rPr lang="en-US" sz="1900" dirty="0">
                <a:latin typeface="+mj-lt"/>
              </a:rPr>
              <a:t> </a:t>
            </a:r>
            <a:r>
              <a:rPr lang="en-US" sz="1900" dirty="0" err="1">
                <a:latin typeface="+mj-lt"/>
              </a:rPr>
              <a:t>ərazisinin</a:t>
            </a:r>
            <a:r>
              <a:rPr lang="en-US" sz="1900" dirty="0">
                <a:latin typeface="+mj-lt"/>
              </a:rPr>
              <a:t> </a:t>
            </a:r>
            <a:r>
              <a:rPr lang="en-US" sz="1900" dirty="0" err="1">
                <a:latin typeface="+mj-lt"/>
              </a:rPr>
              <a:t>yarıdan</a:t>
            </a:r>
            <a:r>
              <a:rPr lang="en-US" sz="1900" dirty="0">
                <a:latin typeface="+mj-lt"/>
              </a:rPr>
              <a:t> </a:t>
            </a:r>
            <a:r>
              <a:rPr lang="en-US" sz="1900" dirty="0" err="1">
                <a:latin typeface="+mj-lt"/>
              </a:rPr>
              <a:t>çoxu</a:t>
            </a:r>
            <a:r>
              <a:rPr lang="en-US" sz="1900" dirty="0">
                <a:latin typeface="+mj-lt"/>
              </a:rPr>
              <a:t> </a:t>
            </a:r>
            <a:r>
              <a:rPr lang="en-US" sz="1900" dirty="0" err="1">
                <a:latin typeface="+mj-lt"/>
              </a:rPr>
              <a:t>dağlarla</a:t>
            </a:r>
            <a:r>
              <a:rPr lang="en-US" sz="1900" dirty="0">
                <a:latin typeface="+mj-lt"/>
              </a:rPr>
              <a:t> </a:t>
            </a:r>
            <a:r>
              <a:rPr lang="en-US" sz="1900" dirty="0" err="1">
                <a:latin typeface="+mj-lt"/>
              </a:rPr>
              <a:t>örtülmüşdür</a:t>
            </a:r>
            <a:r>
              <a:rPr lang="en-US" sz="1900" dirty="0">
                <a:latin typeface="+mj-lt"/>
              </a:rPr>
              <a:t> və </a:t>
            </a:r>
            <a:r>
              <a:rPr lang="en-US" sz="1900" dirty="0" err="1">
                <a:latin typeface="+mj-lt"/>
              </a:rPr>
              <a:t>məruzəçilər</a:t>
            </a:r>
            <a:r>
              <a:rPr lang="en-US" sz="1900" dirty="0">
                <a:latin typeface="+mj-lt"/>
              </a:rPr>
              <a:t> </a:t>
            </a:r>
            <a:r>
              <a:rPr lang="en-US" sz="1900" dirty="0" err="1">
                <a:latin typeface="+mj-lt"/>
              </a:rPr>
              <a:t>dünyanın</a:t>
            </a:r>
            <a:r>
              <a:rPr lang="en-US" sz="1900" dirty="0">
                <a:latin typeface="+mj-lt"/>
              </a:rPr>
              <a:t> </a:t>
            </a:r>
            <a:r>
              <a:rPr lang="en-US" sz="1900" dirty="0" err="1">
                <a:latin typeface="+mj-lt"/>
              </a:rPr>
              <a:t>Qafqaz</a:t>
            </a:r>
            <a:r>
              <a:rPr lang="en-US" sz="1900" dirty="0">
                <a:latin typeface="+mj-lt"/>
              </a:rPr>
              <a:t> </a:t>
            </a:r>
            <a:r>
              <a:rPr lang="en-US" sz="1900" dirty="0" err="1">
                <a:latin typeface="+mj-lt"/>
              </a:rPr>
              <a:t>kimi</a:t>
            </a:r>
            <a:r>
              <a:rPr lang="en-US" sz="1900" dirty="0">
                <a:latin typeface="+mj-lt"/>
              </a:rPr>
              <a:t> </a:t>
            </a:r>
            <a:r>
              <a:rPr lang="en-US" sz="1900" dirty="0" err="1">
                <a:latin typeface="+mj-lt"/>
              </a:rPr>
              <a:t>dağlıq</a:t>
            </a:r>
            <a:r>
              <a:rPr lang="en-US" sz="1900" dirty="0">
                <a:latin typeface="+mj-lt"/>
              </a:rPr>
              <a:t> </a:t>
            </a:r>
            <a:r>
              <a:rPr lang="en-US" sz="1900" dirty="0" err="1">
                <a:latin typeface="+mj-lt"/>
              </a:rPr>
              <a:t>bölgələrində</a:t>
            </a:r>
            <a:r>
              <a:rPr lang="en-US" sz="1900" dirty="0">
                <a:latin typeface="+mj-lt"/>
              </a:rPr>
              <a:t> "</a:t>
            </a:r>
            <a:r>
              <a:rPr lang="en-US" sz="1900" dirty="0" err="1">
                <a:latin typeface="+mj-lt"/>
              </a:rPr>
              <a:t>davamlı</a:t>
            </a:r>
            <a:r>
              <a:rPr lang="en-US" sz="1900" dirty="0">
                <a:latin typeface="+mj-lt"/>
              </a:rPr>
              <a:t> </a:t>
            </a:r>
            <a:r>
              <a:rPr lang="en-US" sz="1900" dirty="0" err="1">
                <a:latin typeface="+mj-lt"/>
              </a:rPr>
              <a:t>turizmin</a:t>
            </a:r>
            <a:r>
              <a:rPr lang="en-US" sz="1900" dirty="0">
                <a:latin typeface="+mj-lt"/>
              </a:rPr>
              <a:t> </a:t>
            </a:r>
            <a:r>
              <a:rPr lang="en-US" sz="1900" dirty="0" err="1">
                <a:latin typeface="+mj-lt"/>
              </a:rPr>
              <a:t>inkişafı</a:t>
            </a:r>
            <a:r>
              <a:rPr lang="en-US" sz="1900" dirty="0">
                <a:latin typeface="+mj-lt"/>
              </a:rPr>
              <a:t> </a:t>
            </a:r>
            <a:r>
              <a:rPr lang="en-US" sz="1900" dirty="0" err="1">
                <a:latin typeface="+mj-lt"/>
              </a:rPr>
              <a:t>üçün</a:t>
            </a:r>
            <a:r>
              <a:rPr lang="en-US" sz="1900" dirty="0">
                <a:latin typeface="+mj-lt"/>
              </a:rPr>
              <a:t> </a:t>
            </a:r>
            <a:r>
              <a:rPr lang="en-US" sz="1900" dirty="0" err="1">
                <a:latin typeface="+mj-lt"/>
              </a:rPr>
              <a:t>alpinizm</a:t>
            </a:r>
            <a:r>
              <a:rPr lang="en-US" sz="1900" dirty="0">
                <a:latin typeface="+mj-lt"/>
              </a:rPr>
              <a:t> və </a:t>
            </a:r>
            <a:r>
              <a:rPr lang="en-US" sz="1900" dirty="0" err="1">
                <a:latin typeface="+mj-lt"/>
              </a:rPr>
              <a:t>alpinizm</a:t>
            </a:r>
            <a:r>
              <a:rPr lang="en-US" sz="1900" dirty="0">
                <a:latin typeface="+mj-lt"/>
              </a:rPr>
              <a:t> </a:t>
            </a:r>
            <a:r>
              <a:rPr lang="en-US" sz="1900" dirty="0" err="1">
                <a:latin typeface="+mj-lt"/>
              </a:rPr>
              <a:t>idman</a:t>
            </a:r>
            <a:r>
              <a:rPr lang="en-US" sz="1900" dirty="0">
                <a:latin typeface="+mj-lt"/>
              </a:rPr>
              <a:t> </a:t>
            </a:r>
            <a:r>
              <a:rPr lang="en-US" sz="1900" dirty="0" err="1">
                <a:latin typeface="+mj-lt"/>
              </a:rPr>
              <a:t>növlərinin</a:t>
            </a:r>
            <a:r>
              <a:rPr lang="en-US" sz="1900" dirty="0">
                <a:latin typeface="+mj-lt"/>
              </a:rPr>
              <a:t> </a:t>
            </a:r>
            <a:r>
              <a:rPr lang="en-US" sz="1900" dirty="0" err="1">
                <a:latin typeface="+mj-lt"/>
              </a:rPr>
              <a:t>dəyərli</a:t>
            </a:r>
            <a:r>
              <a:rPr lang="en-US" sz="1900" dirty="0">
                <a:latin typeface="+mj-lt"/>
              </a:rPr>
              <a:t> </a:t>
            </a:r>
            <a:r>
              <a:rPr lang="en-US" sz="1900" dirty="0" err="1">
                <a:latin typeface="+mj-lt"/>
              </a:rPr>
              <a:t>rolunu</a:t>
            </a:r>
            <a:r>
              <a:rPr lang="en-US" sz="1900" dirty="0">
                <a:latin typeface="+mj-lt"/>
              </a:rPr>
              <a:t>" </a:t>
            </a:r>
            <a:r>
              <a:rPr lang="en-US" sz="1900" dirty="0" err="1">
                <a:latin typeface="+mj-lt"/>
              </a:rPr>
              <a:t>müzakirə</a:t>
            </a:r>
            <a:r>
              <a:rPr lang="en-US" sz="1900" dirty="0">
                <a:latin typeface="+mj-lt"/>
              </a:rPr>
              <a:t> </a:t>
            </a:r>
            <a:r>
              <a:rPr lang="en-US" sz="1900" dirty="0" err="1">
                <a:latin typeface="+mj-lt"/>
              </a:rPr>
              <a:t>etmişlər</a:t>
            </a:r>
            <a:r>
              <a:rPr lang="en-US" sz="1900" dirty="0">
                <a:latin typeface="+mj-lt"/>
              </a:rPr>
              <a:t>. </a:t>
            </a:r>
            <a:r>
              <a:rPr lang="en-US" sz="1900" dirty="0" err="1">
                <a:latin typeface="+mj-lt"/>
              </a:rPr>
              <a:t>Davamlı</a:t>
            </a:r>
            <a:r>
              <a:rPr lang="en-US" sz="1900" dirty="0">
                <a:latin typeface="+mj-lt"/>
              </a:rPr>
              <a:t> </a:t>
            </a:r>
            <a:r>
              <a:rPr lang="en-US" sz="1900" dirty="0" err="1">
                <a:latin typeface="+mj-lt"/>
              </a:rPr>
              <a:t>turizm</a:t>
            </a:r>
            <a:r>
              <a:rPr lang="en-US" sz="1900" dirty="0">
                <a:latin typeface="+mj-lt"/>
              </a:rPr>
              <a:t> </a:t>
            </a:r>
            <a:r>
              <a:rPr lang="en-US" sz="1900" dirty="0" err="1">
                <a:latin typeface="+mj-lt"/>
              </a:rPr>
              <a:t>ətrafında</a:t>
            </a:r>
            <a:r>
              <a:rPr lang="en-US" sz="1900" dirty="0">
                <a:latin typeface="+mj-lt"/>
              </a:rPr>
              <a:t> </a:t>
            </a:r>
            <a:r>
              <a:rPr lang="en-US" sz="1900" dirty="0" err="1">
                <a:latin typeface="+mj-lt"/>
              </a:rPr>
              <a:t>diskussiya</a:t>
            </a:r>
            <a:r>
              <a:rPr lang="en-US" sz="1900" dirty="0">
                <a:latin typeface="+mj-lt"/>
              </a:rPr>
              <a:t> </a:t>
            </a:r>
            <a:r>
              <a:rPr lang="en-US" sz="1900" dirty="0" err="1">
                <a:latin typeface="+mj-lt"/>
              </a:rPr>
              <a:t>vacibdir</a:t>
            </a:r>
            <a:r>
              <a:rPr lang="en-US" sz="1900" dirty="0">
                <a:latin typeface="+mj-lt"/>
              </a:rPr>
              <a:t>, </a:t>
            </a:r>
            <a:r>
              <a:rPr lang="en-US" sz="1900" dirty="0" err="1">
                <a:latin typeface="+mj-lt"/>
              </a:rPr>
              <a:t>çünki</a:t>
            </a:r>
            <a:r>
              <a:rPr lang="en-US" sz="1900" dirty="0">
                <a:latin typeface="+mj-lt"/>
              </a:rPr>
              <a:t> </a:t>
            </a:r>
            <a:r>
              <a:rPr lang="en-US" sz="1900" dirty="0" err="1">
                <a:latin typeface="+mj-lt"/>
              </a:rPr>
              <a:t>Azərbaycan</a:t>
            </a:r>
            <a:r>
              <a:rPr lang="en-US" sz="1900" dirty="0">
                <a:latin typeface="+mj-lt"/>
              </a:rPr>
              <a:t> </a:t>
            </a:r>
            <a:r>
              <a:rPr lang="en-US" sz="1900" dirty="0" err="1">
                <a:latin typeface="+mj-lt"/>
              </a:rPr>
              <a:t>Dağ</a:t>
            </a:r>
            <a:r>
              <a:rPr lang="en-US" sz="1900" dirty="0">
                <a:latin typeface="+mj-lt"/>
              </a:rPr>
              <a:t> </a:t>
            </a:r>
            <a:r>
              <a:rPr lang="en-US" sz="1900" dirty="0" err="1">
                <a:latin typeface="+mj-lt"/>
              </a:rPr>
              <a:t>turizmini</a:t>
            </a:r>
            <a:r>
              <a:rPr lang="en-US" sz="1900" dirty="0">
                <a:latin typeface="+mj-lt"/>
              </a:rPr>
              <a:t> </a:t>
            </a:r>
            <a:r>
              <a:rPr lang="en-US" sz="1900" dirty="0" err="1">
                <a:latin typeface="+mj-lt"/>
              </a:rPr>
              <a:t>tez</a:t>
            </a:r>
            <a:r>
              <a:rPr lang="en-US" sz="1900" dirty="0">
                <a:latin typeface="+mj-lt"/>
              </a:rPr>
              <a:t> </a:t>
            </a:r>
            <a:r>
              <a:rPr lang="en-US" sz="1900" dirty="0" err="1">
                <a:latin typeface="+mj-lt"/>
              </a:rPr>
              <a:t>bir</a:t>
            </a:r>
            <a:r>
              <a:rPr lang="en-US" sz="1900" dirty="0">
                <a:latin typeface="+mj-lt"/>
              </a:rPr>
              <a:t> </a:t>
            </a:r>
            <a:r>
              <a:rPr lang="en-US" sz="1900" dirty="0" err="1">
                <a:latin typeface="+mj-lt"/>
              </a:rPr>
              <a:t>zamanda</a:t>
            </a:r>
            <a:r>
              <a:rPr lang="en-US" sz="1900" dirty="0">
                <a:latin typeface="+mj-lt"/>
              </a:rPr>
              <a:t> </a:t>
            </a:r>
            <a:r>
              <a:rPr lang="en-US" sz="1900" dirty="0" err="1">
                <a:latin typeface="+mj-lt"/>
              </a:rPr>
              <a:t>istismar</a:t>
            </a:r>
            <a:r>
              <a:rPr lang="en-US" sz="1900" dirty="0">
                <a:latin typeface="+mj-lt"/>
              </a:rPr>
              <a:t> </a:t>
            </a:r>
            <a:r>
              <a:rPr lang="en-US" sz="1900" dirty="0" err="1">
                <a:latin typeface="+mj-lt"/>
              </a:rPr>
              <a:t>etməyə</a:t>
            </a:r>
            <a:r>
              <a:rPr lang="en-US" sz="1900" dirty="0">
                <a:latin typeface="+mj-lt"/>
              </a:rPr>
              <a:t> </a:t>
            </a:r>
            <a:r>
              <a:rPr lang="en-US" sz="1900" dirty="0" err="1">
                <a:latin typeface="+mj-lt"/>
              </a:rPr>
              <a:t>başlayan</a:t>
            </a:r>
            <a:r>
              <a:rPr lang="en-US" sz="1900" dirty="0">
                <a:latin typeface="+mj-lt"/>
              </a:rPr>
              <a:t> </a:t>
            </a:r>
            <a:r>
              <a:rPr lang="en-US" sz="1900" dirty="0" err="1">
                <a:latin typeface="+mj-lt"/>
              </a:rPr>
              <a:t>bir</a:t>
            </a:r>
            <a:r>
              <a:rPr lang="en-US" sz="1900" dirty="0">
                <a:latin typeface="+mj-lt"/>
              </a:rPr>
              <a:t> </a:t>
            </a:r>
            <a:r>
              <a:rPr lang="en-US" sz="1900" dirty="0" err="1">
                <a:latin typeface="+mj-lt"/>
              </a:rPr>
              <a:t>ölkənin</a:t>
            </a:r>
            <a:r>
              <a:rPr lang="en-US" sz="1900" dirty="0">
                <a:latin typeface="+mj-lt"/>
              </a:rPr>
              <a:t> </a:t>
            </a:r>
            <a:r>
              <a:rPr lang="en-US" sz="1900" dirty="0" err="1">
                <a:latin typeface="+mj-lt"/>
              </a:rPr>
              <a:t>nümunəsidir</a:t>
            </a:r>
            <a:r>
              <a:rPr lang="en-US" sz="1900" dirty="0">
                <a:latin typeface="+mj-lt"/>
              </a:rPr>
              <a:t>. </a:t>
            </a:r>
            <a:r>
              <a:rPr lang="en-US" sz="1900" dirty="0" err="1">
                <a:latin typeface="+mj-lt"/>
              </a:rPr>
              <a:t>Konfransın</a:t>
            </a:r>
            <a:r>
              <a:rPr lang="en-US" sz="1900" dirty="0">
                <a:latin typeface="+mj-lt"/>
              </a:rPr>
              <a:t> </a:t>
            </a:r>
            <a:r>
              <a:rPr lang="en-US" sz="1900" dirty="0" err="1">
                <a:latin typeface="+mj-lt"/>
              </a:rPr>
              <a:t>təşkilatçıları</a:t>
            </a:r>
            <a:r>
              <a:rPr lang="en-US" sz="1900" dirty="0">
                <a:latin typeface="+mj-lt"/>
              </a:rPr>
              <a:t> </a:t>
            </a:r>
            <a:r>
              <a:rPr lang="en-US" sz="1900" dirty="0" err="1">
                <a:latin typeface="+mj-lt"/>
              </a:rPr>
              <a:t>razılaşıblar</a:t>
            </a:r>
            <a:r>
              <a:rPr lang="en-US" sz="1900" dirty="0">
                <a:latin typeface="+mj-lt"/>
              </a:rPr>
              <a:t> </a:t>
            </a:r>
            <a:r>
              <a:rPr lang="en-US" sz="1900" dirty="0" err="1">
                <a:latin typeface="+mj-lt"/>
              </a:rPr>
              <a:t>ki</a:t>
            </a:r>
            <a:r>
              <a:rPr lang="en-US" sz="1900" dirty="0">
                <a:latin typeface="+mj-lt"/>
              </a:rPr>
              <a:t>, </a:t>
            </a:r>
            <a:r>
              <a:rPr lang="en-US" sz="1900" dirty="0" err="1">
                <a:latin typeface="+mj-lt"/>
              </a:rPr>
              <a:t>Qafqazda</a:t>
            </a:r>
            <a:r>
              <a:rPr lang="en-US" sz="1900" dirty="0">
                <a:latin typeface="+mj-lt"/>
              </a:rPr>
              <a:t> </a:t>
            </a:r>
            <a:r>
              <a:rPr lang="en-US" sz="1900" dirty="0" err="1">
                <a:latin typeface="+mj-lt"/>
              </a:rPr>
              <a:t>biomüxtəliflik</a:t>
            </a:r>
            <a:r>
              <a:rPr lang="en-US" sz="1900" dirty="0">
                <a:latin typeface="+mj-lt"/>
              </a:rPr>
              <a:t> </a:t>
            </a:r>
            <a:r>
              <a:rPr lang="en-US" sz="1900" dirty="0" err="1">
                <a:latin typeface="+mj-lt"/>
              </a:rPr>
              <a:t>turizmin</a:t>
            </a:r>
            <a:r>
              <a:rPr lang="en-US" sz="1900" dirty="0">
                <a:latin typeface="+mj-lt"/>
              </a:rPr>
              <a:t> </a:t>
            </a:r>
            <a:r>
              <a:rPr lang="en-US" sz="1900" dirty="0" err="1">
                <a:latin typeface="+mj-lt"/>
              </a:rPr>
              <a:t>cəlb</a:t>
            </a:r>
            <a:r>
              <a:rPr lang="en-US" sz="1900" dirty="0">
                <a:latin typeface="+mj-lt"/>
              </a:rPr>
              <a:t> </a:t>
            </a:r>
            <a:r>
              <a:rPr lang="en-US" sz="1900" dirty="0" err="1">
                <a:latin typeface="+mj-lt"/>
              </a:rPr>
              <a:t>edilməsi</a:t>
            </a:r>
            <a:r>
              <a:rPr lang="en-US" sz="1900" dirty="0">
                <a:latin typeface="+mj-lt"/>
              </a:rPr>
              <a:t> </a:t>
            </a:r>
            <a:r>
              <a:rPr lang="en-US" sz="1900" dirty="0" err="1">
                <a:latin typeface="+mj-lt"/>
              </a:rPr>
              <a:t>üçün</a:t>
            </a:r>
            <a:r>
              <a:rPr lang="en-US" sz="1900" dirty="0">
                <a:latin typeface="+mj-lt"/>
              </a:rPr>
              <a:t> </a:t>
            </a:r>
            <a:r>
              <a:rPr lang="en-US" sz="1900" dirty="0" err="1">
                <a:latin typeface="+mj-lt"/>
              </a:rPr>
              <a:t>aktiv</a:t>
            </a:r>
            <a:r>
              <a:rPr lang="en-US" sz="1900" dirty="0">
                <a:latin typeface="+mj-lt"/>
              </a:rPr>
              <a:t> ola </a:t>
            </a:r>
            <a:r>
              <a:rPr lang="en-US" sz="1900" dirty="0" err="1">
                <a:latin typeface="+mj-lt"/>
              </a:rPr>
              <a:t>bilər</a:t>
            </a:r>
            <a:r>
              <a:rPr lang="en-US" sz="1900" dirty="0">
                <a:latin typeface="+mj-lt"/>
              </a:rPr>
              <a:t>, </a:t>
            </a:r>
            <a:r>
              <a:rPr lang="en-US" sz="1900" dirty="0" err="1">
                <a:latin typeface="+mj-lt"/>
              </a:rPr>
              <a:t>lakin</a:t>
            </a:r>
            <a:r>
              <a:rPr lang="en-US" sz="1900" dirty="0">
                <a:latin typeface="+mj-lt"/>
              </a:rPr>
              <a:t> </a:t>
            </a:r>
            <a:r>
              <a:rPr lang="en-US" sz="1900" dirty="0" err="1">
                <a:latin typeface="+mj-lt"/>
              </a:rPr>
              <a:t>bir</a:t>
            </a:r>
            <a:r>
              <a:rPr lang="en-US" sz="1900" dirty="0">
                <a:latin typeface="+mj-lt"/>
              </a:rPr>
              <a:t> </a:t>
            </a:r>
            <a:r>
              <a:rPr lang="en-US" sz="1900" dirty="0" err="1">
                <a:latin typeface="+mj-lt"/>
              </a:rPr>
              <a:t>sıra</a:t>
            </a:r>
            <a:r>
              <a:rPr lang="en-US" sz="1900" dirty="0">
                <a:latin typeface="+mj-lt"/>
              </a:rPr>
              <a:t> </a:t>
            </a:r>
            <a:r>
              <a:rPr lang="en-US" sz="1900" dirty="0" err="1">
                <a:latin typeface="+mj-lt"/>
              </a:rPr>
              <a:t>problemlər</a:t>
            </a:r>
            <a:r>
              <a:rPr lang="en-US" sz="1900" dirty="0">
                <a:latin typeface="+mj-lt"/>
              </a:rPr>
              <a:t> </a:t>
            </a:r>
            <a:r>
              <a:rPr lang="en-US" sz="1900" dirty="0" err="1">
                <a:latin typeface="+mj-lt"/>
              </a:rPr>
              <a:t>həll</a:t>
            </a:r>
            <a:r>
              <a:rPr lang="en-US" sz="1900" dirty="0">
                <a:latin typeface="+mj-lt"/>
              </a:rPr>
              <a:t> </a:t>
            </a:r>
            <a:r>
              <a:rPr lang="en-US" sz="1900" dirty="0" err="1">
                <a:latin typeface="+mj-lt"/>
              </a:rPr>
              <a:t>olunmamış</a:t>
            </a:r>
            <a:r>
              <a:rPr lang="en-US" sz="1900" dirty="0">
                <a:latin typeface="+mj-lt"/>
              </a:rPr>
              <a:t> </a:t>
            </a:r>
            <a:r>
              <a:rPr lang="en-US" sz="1900" dirty="0" err="1">
                <a:latin typeface="+mj-lt"/>
              </a:rPr>
              <a:t>qalır</a:t>
            </a:r>
            <a:r>
              <a:rPr lang="en-US" sz="1900" dirty="0">
                <a:latin typeface="+mj-lt"/>
              </a:rPr>
              <a:t>:</a:t>
            </a:r>
            <a:endParaRPr lang="az-Latn-AZ" sz="1900" dirty="0">
              <a:latin typeface="+mj-lt"/>
            </a:endParaRPr>
          </a:p>
          <a:p>
            <a:pPr indent="-228600">
              <a:lnSpc>
                <a:spcPct val="90000"/>
              </a:lnSpc>
              <a:spcAft>
                <a:spcPts val="600"/>
              </a:spcAft>
              <a:buFont typeface="Arial" panose="020B0604020202020204" pitchFamily="34" charset="0"/>
              <a:buChar char="•"/>
            </a:pPr>
            <a:r>
              <a:rPr lang="en-US" sz="1900" dirty="0" err="1">
                <a:latin typeface="+mj-lt"/>
              </a:rPr>
              <a:t>Fəal</a:t>
            </a:r>
            <a:r>
              <a:rPr lang="en-US" sz="1900" dirty="0">
                <a:latin typeface="+mj-lt"/>
              </a:rPr>
              <a:t> </a:t>
            </a:r>
            <a:r>
              <a:rPr lang="en-US" sz="1900" dirty="0" err="1">
                <a:latin typeface="+mj-lt"/>
              </a:rPr>
              <a:t>istirahət</a:t>
            </a:r>
            <a:r>
              <a:rPr lang="en-US" sz="1900" dirty="0">
                <a:latin typeface="+mj-lt"/>
              </a:rPr>
              <a:t> </a:t>
            </a:r>
            <a:r>
              <a:rPr lang="en-US" sz="1900" dirty="0" err="1">
                <a:latin typeface="+mj-lt"/>
              </a:rPr>
              <a:t>üçün</a:t>
            </a:r>
            <a:r>
              <a:rPr lang="en-US" sz="1900" dirty="0">
                <a:latin typeface="+mj-lt"/>
              </a:rPr>
              <a:t> </a:t>
            </a:r>
            <a:r>
              <a:rPr lang="en-US" sz="1900" dirty="0" err="1">
                <a:latin typeface="+mj-lt"/>
              </a:rPr>
              <a:t>daha</a:t>
            </a:r>
            <a:r>
              <a:rPr lang="en-US" sz="1900" dirty="0">
                <a:latin typeface="+mj-lt"/>
              </a:rPr>
              <a:t> </a:t>
            </a:r>
            <a:r>
              <a:rPr lang="en-US" sz="1900" dirty="0" err="1">
                <a:latin typeface="+mj-lt"/>
              </a:rPr>
              <a:t>çox</a:t>
            </a:r>
            <a:r>
              <a:rPr lang="en-US" sz="1900" dirty="0">
                <a:latin typeface="+mj-lt"/>
              </a:rPr>
              <a:t> </a:t>
            </a:r>
            <a:r>
              <a:rPr lang="en-US" sz="1900" dirty="0" err="1">
                <a:latin typeface="+mj-lt"/>
              </a:rPr>
              <a:t>təlimatçı</a:t>
            </a:r>
            <a:r>
              <a:rPr lang="en-US" sz="1900" dirty="0">
                <a:latin typeface="+mj-lt"/>
              </a:rPr>
              <a:t> və </a:t>
            </a:r>
            <a:r>
              <a:rPr lang="en-US" sz="1900" dirty="0" err="1">
                <a:latin typeface="+mj-lt"/>
              </a:rPr>
              <a:t>bələdçi</a:t>
            </a:r>
            <a:r>
              <a:rPr lang="en-US" sz="1900" dirty="0">
                <a:latin typeface="+mj-lt"/>
              </a:rPr>
              <a:t> </a:t>
            </a:r>
            <a:r>
              <a:rPr lang="en-US" sz="1900" dirty="0" err="1">
                <a:latin typeface="+mj-lt"/>
              </a:rPr>
              <a:t>hazırlamaq</a:t>
            </a:r>
            <a:r>
              <a:rPr lang="en-US" sz="1900" dirty="0">
                <a:latin typeface="+mj-lt"/>
              </a:rPr>
              <a:t> </a:t>
            </a:r>
            <a:r>
              <a:rPr lang="en-US" sz="1900" dirty="0" err="1">
                <a:latin typeface="+mj-lt"/>
              </a:rPr>
              <a:t>lazımdır</a:t>
            </a:r>
            <a:r>
              <a:rPr lang="en-US" sz="1900" dirty="0">
                <a:latin typeface="+mj-lt"/>
              </a:rPr>
              <a:t>.</a:t>
            </a:r>
            <a:endParaRPr lang="az-Latn-AZ" sz="1900" dirty="0">
              <a:latin typeface="+mj-lt"/>
            </a:endParaRPr>
          </a:p>
          <a:p>
            <a:pPr indent="-228600">
              <a:lnSpc>
                <a:spcPct val="90000"/>
              </a:lnSpc>
              <a:spcAft>
                <a:spcPts val="600"/>
              </a:spcAft>
              <a:buFont typeface="Arial" panose="020B0604020202020204" pitchFamily="34" charset="0"/>
              <a:buChar char="•"/>
            </a:pPr>
            <a:r>
              <a:rPr lang="en-US" sz="1900" dirty="0" err="1">
                <a:latin typeface="+mj-lt"/>
              </a:rPr>
              <a:t>Yerli</a:t>
            </a:r>
            <a:r>
              <a:rPr lang="en-US" sz="1900" dirty="0">
                <a:latin typeface="+mj-lt"/>
              </a:rPr>
              <a:t> </a:t>
            </a:r>
            <a:r>
              <a:rPr lang="en-US" sz="1900" dirty="0" err="1">
                <a:latin typeface="+mj-lt"/>
              </a:rPr>
              <a:t>əhalinin</a:t>
            </a:r>
            <a:r>
              <a:rPr lang="en-US" sz="1900" dirty="0">
                <a:latin typeface="+mj-lt"/>
              </a:rPr>
              <a:t> milli </a:t>
            </a:r>
            <a:r>
              <a:rPr lang="en-US" sz="1900" dirty="0" err="1">
                <a:latin typeface="+mj-lt"/>
              </a:rPr>
              <a:t>ənənələrə</a:t>
            </a:r>
            <a:r>
              <a:rPr lang="en-US" sz="1900" dirty="0">
                <a:latin typeface="+mj-lt"/>
              </a:rPr>
              <a:t> </a:t>
            </a:r>
            <a:r>
              <a:rPr lang="en-US" sz="1900" dirty="0" err="1">
                <a:latin typeface="+mj-lt"/>
              </a:rPr>
              <a:t>uyğun</a:t>
            </a:r>
            <a:r>
              <a:rPr lang="en-US" sz="1900" dirty="0">
                <a:latin typeface="+mj-lt"/>
              </a:rPr>
              <a:t> </a:t>
            </a:r>
            <a:r>
              <a:rPr lang="en-US" sz="1900" dirty="0" err="1">
                <a:latin typeface="+mj-lt"/>
              </a:rPr>
              <a:t>Davamlı</a:t>
            </a:r>
            <a:r>
              <a:rPr lang="en-US" sz="1900" dirty="0">
                <a:latin typeface="+mj-lt"/>
              </a:rPr>
              <a:t> </a:t>
            </a:r>
            <a:r>
              <a:rPr lang="en-US" sz="1900" dirty="0" err="1">
                <a:latin typeface="+mj-lt"/>
              </a:rPr>
              <a:t>Turizm</a:t>
            </a:r>
            <a:r>
              <a:rPr lang="en-US" sz="1900" dirty="0">
                <a:latin typeface="+mj-lt"/>
              </a:rPr>
              <a:t> </a:t>
            </a:r>
            <a:r>
              <a:rPr lang="en-US" sz="1900" dirty="0" err="1">
                <a:latin typeface="+mj-lt"/>
              </a:rPr>
              <a:t>haqqında</a:t>
            </a:r>
            <a:r>
              <a:rPr lang="en-US" sz="1900" dirty="0">
                <a:latin typeface="+mj-lt"/>
              </a:rPr>
              <a:t> </a:t>
            </a:r>
            <a:r>
              <a:rPr lang="en-US" sz="1900" dirty="0" err="1">
                <a:latin typeface="+mj-lt"/>
              </a:rPr>
              <a:t>məlumatlılığı</a:t>
            </a:r>
            <a:r>
              <a:rPr lang="en-US" sz="1900" dirty="0">
                <a:latin typeface="+mj-lt"/>
              </a:rPr>
              <a:t> </a:t>
            </a:r>
            <a:r>
              <a:rPr lang="en-US" sz="1900" dirty="0" err="1">
                <a:latin typeface="+mj-lt"/>
              </a:rPr>
              <a:t>artırmaq</a:t>
            </a:r>
            <a:r>
              <a:rPr lang="en-US" sz="1900" dirty="0">
                <a:latin typeface="+mj-lt"/>
              </a:rPr>
              <a:t> </a:t>
            </a:r>
            <a:r>
              <a:rPr lang="en-US" sz="1900" dirty="0" err="1">
                <a:latin typeface="+mj-lt"/>
              </a:rPr>
              <a:t>lazımdır</a:t>
            </a:r>
            <a:r>
              <a:rPr lang="en-US" sz="1900" dirty="0">
                <a:latin typeface="+mj-lt"/>
              </a:rPr>
              <a:t>.</a:t>
            </a:r>
            <a:endParaRPr lang="az-Latn-AZ" sz="1900" dirty="0">
              <a:latin typeface="+mj-lt"/>
            </a:endParaRPr>
          </a:p>
          <a:p>
            <a:pPr indent="-228600">
              <a:lnSpc>
                <a:spcPct val="90000"/>
              </a:lnSpc>
              <a:spcAft>
                <a:spcPts val="600"/>
              </a:spcAft>
              <a:buFont typeface="Arial" panose="020B0604020202020204" pitchFamily="34" charset="0"/>
              <a:buChar char="•"/>
            </a:pPr>
            <a:r>
              <a:rPr lang="en-US" sz="1900" dirty="0" err="1">
                <a:latin typeface="+mj-lt"/>
              </a:rPr>
              <a:t>Heyvanların</a:t>
            </a:r>
            <a:r>
              <a:rPr lang="en-US" sz="1900" dirty="0">
                <a:latin typeface="+mj-lt"/>
              </a:rPr>
              <a:t> flora və </a:t>
            </a:r>
            <a:r>
              <a:rPr lang="en-US" sz="1900" dirty="0" err="1">
                <a:latin typeface="+mj-lt"/>
              </a:rPr>
              <a:t>faunasını</a:t>
            </a:r>
            <a:r>
              <a:rPr lang="en-US" sz="1900" dirty="0">
                <a:latin typeface="+mj-lt"/>
              </a:rPr>
              <a:t> </a:t>
            </a:r>
            <a:r>
              <a:rPr lang="en-US" sz="1900" dirty="0" err="1">
                <a:latin typeface="+mj-lt"/>
              </a:rPr>
              <a:t>qorumaq</a:t>
            </a:r>
            <a:r>
              <a:rPr lang="en-US" sz="1900" dirty="0">
                <a:latin typeface="+mj-lt"/>
              </a:rPr>
              <a:t> və </a:t>
            </a:r>
            <a:r>
              <a:rPr lang="en-US" sz="1900" dirty="0" err="1">
                <a:latin typeface="+mj-lt"/>
              </a:rPr>
              <a:t>xüsusi</a:t>
            </a:r>
            <a:r>
              <a:rPr lang="en-US" sz="1900" dirty="0">
                <a:latin typeface="+mj-lt"/>
              </a:rPr>
              <a:t> </a:t>
            </a:r>
            <a:r>
              <a:rPr lang="en-US" sz="1900" dirty="0" err="1">
                <a:latin typeface="+mj-lt"/>
              </a:rPr>
              <a:t>populyasiyalarının</a:t>
            </a:r>
            <a:r>
              <a:rPr lang="en-US" sz="1900" dirty="0">
                <a:latin typeface="+mj-lt"/>
              </a:rPr>
              <a:t> </a:t>
            </a:r>
            <a:r>
              <a:rPr lang="en-US" sz="1900" dirty="0" err="1">
                <a:latin typeface="+mj-lt"/>
              </a:rPr>
              <a:t>tanınmasına</a:t>
            </a:r>
            <a:r>
              <a:rPr lang="en-US" sz="1900" dirty="0">
                <a:latin typeface="+mj-lt"/>
              </a:rPr>
              <a:t> </a:t>
            </a:r>
            <a:r>
              <a:rPr lang="en-US" sz="1900" dirty="0" err="1">
                <a:latin typeface="+mj-lt"/>
              </a:rPr>
              <a:t>ehtiyac</a:t>
            </a:r>
            <a:r>
              <a:rPr lang="en-US" sz="1900" dirty="0">
                <a:latin typeface="+mj-lt"/>
              </a:rPr>
              <a:t> var.</a:t>
            </a:r>
            <a:endParaRPr lang="az-Latn-AZ" sz="1900" dirty="0">
              <a:latin typeface="+mj-lt"/>
            </a:endParaRPr>
          </a:p>
          <a:p>
            <a:pPr indent="-228600">
              <a:lnSpc>
                <a:spcPct val="90000"/>
              </a:lnSpc>
              <a:spcAft>
                <a:spcPts val="600"/>
              </a:spcAft>
              <a:buFont typeface="Arial" panose="020B0604020202020204" pitchFamily="34" charset="0"/>
              <a:buChar char="•"/>
            </a:pPr>
            <a:r>
              <a:rPr lang="en-US" sz="1900" dirty="0" err="1">
                <a:latin typeface="+mj-lt"/>
              </a:rPr>
              <a:t>Ekoloji</a:t>
            </a:r>
            <a:r>
              <a:rPr lang="en-US" sz="1900" dirty="0">
                <a:latin typeface="+mj-lt"/>
              </a:rPr>
              <a:t> </a:t>
            </a:r>
            <a:r>
              <a:rPr lang="en-US" sz="1900" dirty="0" err="1">
                <a:latin typeface="+mj-lt"/>
              </a:rPr>
              <a:t>qanunlar</a:t>
            </a:r>
            <a:r>
              <a:rPr lang="en-US" sz="1900" dirty="0">
                <a:latin typeface="+mj-lt"/>
              </a:rPr>
              <a:t> </a:t>
            </a:r>
            <a:r>
              <a:rPr lang="en-US" sz="1900" dirty="0" err="1">
                <a:latin typeface="+mj-lt"/>
              </a:rPr>
              <a:t>gücləndirilməlidir.Xaricdən</a:t>
            </a:r>
            <a:r>
              <a:rPr lang="en-US" sz="1900" dirty="0">
                <a:latin typeface="+mj-lt"/>
              </a:rPr>
              <a:t> </a:t>
            </a:r>
            <a:r>
              <a:rPr lang="en-US" sz="1900" dirty="0" err="1">
                <a:latin typeface="+mj-lt"/>
              </a:rPr>
              <a:t>turistlər</a:t>
            </a:r>
            <a:r>
              <a:rPr lang="en-US" sz="1900" dirty="0">
                <a:latin typeface="+mj-lt"/>
              </a:rPr>
              <a:t> </a:t>
            </a:r>
            <a:r>
              <a:rPr lang="en-US" sz="1900" dirty="0" err="1">
                <a:latin typeface="+mj-lt"/>
              </a:rPr>
              <a:t>üçün</a:t>
            </a:r>
            <a:r>
              <a:rPr lang="en-US" sz="1900" dirty="0">
                <a:latin typeface="+mj-lt"/>
              </a:rPr>
              <a:t> </a:t>
            </a:r>
            <a:r>
              <a:rPr lang="en-US" sz="1900" dirty="0" err="1">
                <a:latin typeface="+mj-lt"/>
              </a:rPr>
              <a:t>viza</a:t>
            </a:r>
            <a:r>
              <a:rPr lang="en-US" sz="1900" dirty="0">
                <a:latin typeface="+mj-lt"/>
              </a:rPr>
              <a:t> </a:t>
            </a:r>
            <a:r>
              <a:rPr lang="en-US" sz="1900" dirty="0" err="1">
                <a:latin typeface="+mj-lt"/>
              </a:rPr>
              <a:t>almaq</a:t>
            </a:r>
            <a:r>
              <a:rPr lang="en-US" sz="1900" dirty="0">
                <a:latin typeface="+mj-lt"/>
              </a:rPr>
              <a:t> </a:t>
            </a:r>
            <a:r>
              <a:rPr lang="en-US" sz="1900" dirty="0" err="1">
                <a:latin typeface="+mj-lt"/>
              </a:rPr>
              <a:t>prosesini</a:t>
            </a:r>
            <a:r>
              <a:rPr lang="en-US" sz="1900" dirty="0">
                <a:latin typeface="+mj-lt"/>
              </a:rPr>
              <a:t> </a:t>
            </a:r>
            <a:r>
              <a:rPr lang="en-US" sz="1900" dirty="0" err="1">
                <a:latin typeface="+mj-lt"/>
              </a:rPr>
              <a:t>sadələşdirin</a:t>
            </a:r>
            <a:endParaRPr lang="en-US" sz="1900" dirty="0">
              <a:latin typeface="+mj-lt"/>
            </a:endParaRPr>
          </a:p>
        </p:txBody>
      </p:sp>
      <p:sp>
        <p:nvSpPr>
          <p:cNvPr id="23" name="Isosceles Triangle 22">
            <a:extLst>
              <a:ext uri="{FF2B5EF4-FFF2-40B4-BE49-F238E27FC236}">
                <a16:creationId xmlns:a16="http://schemas.microsoft.com/office/drawing/2014/main" id="{9E914C83-E0D8-4953-92D5-169D28CB43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Isosceles Triangle 24">
            <a:extLst>
              <a:ext uri="{FF2B5EF4-FFF2-40B4-BE49-F238E27FC236}">
                <a16:creationId xmlns:a16="http://schemas.microsoft.com/office/drawing/2014/main" id="{3512E083-F550-46AF-8490-767ECFD00C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4581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0">
            <a:extLst>
              <a:ext uri="{FF2B5EF4-FFF2-40B4-BE49-F238E27FC236}">
                <a16:creationId xmlns:a16="http://schemas.microsoft.com/office/drawing/2014/main" id="{6027F030-58A9-44B8-ABF5-0372D2954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12">
            <a:extLst>
              <a:ext uri="{FF2B5EF4-FFF2-40B4-BE49-F238E27FC236}">
                <a16:creationId xmlns:a16="http://schemas.microsoft.com/office/drawing/2014/main" id="{A6328306-71F0-4C12-A2D9-7C857146B1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1666" y="741294"/>
            <a:ext cx="5422335" cy="5422335"/>
          </a:xfrm>
          <a:custGeom>
            <a:avLst/>
            <a:gdLst>
              <a:gd name="connsiteX0" fmla="*/ 0 w 5422335"/>
              <a:gd name="connsiteY0" fmla="*/ 539819 h 5422335"/>
              <a:gd name="connsiteX1" fmla="*/ 539819 w 5422335"/>
              <a:gd name="connsiteY1" fmla="*/ 0 h 5422335"/>
              <a:gd name="connsiteX2" fmla="*/ 5422335 w 5422335"/>
              <a:gd name="connsiteY2" fmla="*/ 0 h 5422335"/>
              <a:gd name="connsiteX3" fmla="*/ 5422335 w 5422335"/>
              <a:gd name="connsiteY3" fmla="*/ 4816159 h 5422335"/>
              <a:gd name="connsiteX4" fmla="*/ 4816159 w 5422335"/>
              <a:gd name="connsiteY4" fmla="*/ 5422335 h 5422335"/>
              <a:gd name="connsiteX5" fmla="*/ 1331251 w 5422335"/>
              <a:gd name="connsiteY5" fmla="*/ 5422335 h 5422335"/>
              <a:gd name="connsiteX6" fmla="*/ 0 w 5422335"/>
              <a:gd name="connsiteY6" fmla="*/ 4091084 h 542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335" h="5422335">
                <a:moveTo>
                  <a:pt x="0" y="539819"/>
                </a:moveTo>
                <a:lnTo>
                  <a:pt x="539819" y="0"/>
                </a:lnTo>
                <a:lnTo>
                  <a:pt x="5422335" y="0"/>
                </a:lnTo>
                <a:lnTo>
                  <a:pt x="5422335" y="4816159"/>
                </a:lnTo>
                <a:lnTo>
                  <a:pt x="4816159" y="5422335"/>
                </a:lnTo>
                <a:lnTo>
                  <a:pt x="1331251" y="5422335"/>
                </a:lnTo>
                <a:lnTo>
                  <a:pt x="0" y="4091084"/>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14">
            <a:extLst>
              <a:ext uri="{FF2B5EF4-FFF2-40B4-BE49-F238E27FC236}">
                <a16:creationId xmlns:a16="http://schemas.microsoft.com/office/drawing/2014/main" id="{64AB010C-C307-4A53-9D97-39C6AAB2E0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917505" y="-622183"/>
            <a:ext cx="1508163" cy="1508163"/>
          </a:xfrm>
          <a:custGeom>
            <a:avLst/>
            <a:gdLst>
              <a:gd name="connsiteX0" fmla="*/ 0 w 1508163"/>
              <a:gd name="connsiteY0" fmla="*/ 1321630 h 1508163"/>
              <a:gd name="connsiteX1" fmla="*/ 1321630 w 1508163"/>
              <a:gd name="connsiteY1" fmla="*/ 0 h 1508163"/>
              <a:gd name="connsiteX2" fmla="*/ 1508163 w 1508163"/>
              <a:gd name="connsiteY2" fmla="*/ 0 h 1508163"/>
              <a:gd name="connsiteX3" fmla="*/ 1508163 w 1508163"/>
              <a:gd name="connsiteY3" fmla="*/ 1508163 h 1508163"/>
              <a:gd name="connsiteX4" fmla="*/ 0 w 1508163"/>
              <a:gd name="connsiteY4" fmla="*/ 1508163 h 150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163" h="1508163">
                <a:moveTo>
                  <a:pt x="0" y="1321630"/>
                </a:moveTo>
                <a:lnTo>
                  <a:pt x="1321630" y="0"/>
                </a:lnTo>
                <a:lnTo>
                  <a:pt x="1508163" y="0"/>
                </a:lnTo>
                <a:lnTo>
                  <a:pt x="1508163" y="1508163"/>
                </a:lnTo>
                <a:lnTo>
                  <a:pt x="0" y="150816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16">
            <a:extLst>
              <a:ext uri="{FF2B5EF4-FFF2-40B4-BE49-F238E27FC236}">
                <a16:creationId xmlns:a16="http://schemas.microsoft.com/office/drawing/2014/main" id="{3252C512-4076-456E-AD89-50B0316453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53041" y="342543"/>
            <a:ext cx="678106" cy="6781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Rectangle 18">
            <a:extLst>
              <a:ext uri="{FF2B5EF4-FFF2-40B4-BE49-F238E27FC236}">
                <a16:creationId xmlns:a16="http://schemas.microsoft.com/office/drawing/2014/main" id="{71C24C9E-C2F4-4FA4-947B-6CBAC7C3AE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550345" y="2526029"/>
            <a:ext cx="1827638" cy="182763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20">
            <a:extLst>
              <a:ext uri="{FF2B5EF4-FFF2-40B4-BE49-F238E27FC236}">
                <a16:creationId xmlns:a16="http://schemas.microsoft.com/office/drawing/2014/main" id="{604B7750-FFCA-4912-AC2E-989EECC941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828903" y="2552919"/>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22">
            <a:extLst>
              <a:ext uri="{FF2B5EF4-FFF2-40B4-BE49-F238E27FC236}">
                <a16:creationId xmlns:a16="http://schemas.microsoft.com/office/drawing/2014/main" id="{52494659-52DF-4053-975B-36F06255E2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63972" y="5565676"/>
            <a:ext cx="1425687" cy="1425687"/>
          </a:xfrm>
          <a:custGeom>
            <a:avLst/>
            <a:gdLst>
              <a:gd name="connsiteX0" fmla="*/ 0 w 1425687"/>
              <a:gd name="connsiteY0" fmla="*/ 0 h 1425687"/>
              <a:gd name="connsiteX1" fmla="*/ 1425687 w 1425687"/>
              <a:gd name="connsiteY1" fmla="*/ 0 h 1425687"/>
              <a:gd name="connsiteX2" fmla="*/ 1425687 w 1425687"/>
              <a:gd name="connsiteY2" fmla="*/ 819509 h 1425687"/>
              <a:gd name="connsiteX3" fmla="*/ 819509 w 1425687"/>
              <a:gd name="connsiteY3" fmla="*/ 1425687 h 1425687"/>
              <a:gd name="connsiteX4" fmla="*/ 0 w 1425687"/>
              <a:gd name="connsiteY4" fmla="*/ 1425687 h 1425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687" h="1425687">
                <a:moveTo>
                  <a:pt x="0" y="0"/>
                </a:moveTo>
                <a:lnTo>
                  <a:pt x="1425687" y="0"/>
                </a:lnTo>
                <a:lnTo>
                  <a:pt x="1425687" y="819509"/>
                </a:lnTo>
                <a:lnTo>
                  <a:pt x="819509" y="1425687"/>
                </a:lnTo>
                <a:lnTo>
                  <a:pt x="0" y="1425687"/>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24">
            <a:extLst>
              <a:ext uri="{FF2B5EF4-FFF2-40B4-BE49-F238E27FC236}">
                <a16:creationId xmlns:a16="http://schemas.microsoft.com/office/drawing/2014/main" id="{EE807326-229C-458C-BDA0-C721262167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CADE1D5-E79C-4CEF-BEFD-B66EFB394D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TextBox 5">
            <a:extLst>
              <a:ext uri="{FF2B5EF4-FFF2-40B4-BE49-F238E27FC236}">
                <a16:creationId xmlns:a16="http://schemas.microsoft.com/office/drawing/2014/main" id="{E51FE694-F00F-4AB0-9D2F-86392B2CBCFF}"/>
              </a:ext>
            </a:extLst>
          </p:cNvPr>
          <p:cNvSpPr txBox="1"/>
          <p:nvPr/>
        </p:nvSpPr>
        <p:spPr>
          <a:xfrm>
            <a:off x="3204642" y="-33489"/>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b="1" i="1" kern="1200">
                <a:solidFill>
                  <a:srgbClr val="080808"/>
                </a:solidFill>
                <a:latin typeface="+mj-lt"/>
                <a:ea typeface="+mj-ea"/>
                <a:cs typeface="+mj-cs"/>
              </a:rPr>
              <a:t>Beynəlxalq Dırmanma və Dağçılıq Federasiyası ilə görüş: 23/05/2016</a:t>
            </a:r>
            <a:endParaRPr lang="en-US" sz="2800" b="1" i="1" kern="1200" dirty="0">
              <a:solidFill>
                <a:srgbClr val="080808"/>
              </a:solidFill>
              <a:latin typeface="+mj-lt"/>
              <a:ea typeface="+mj-ea"/>
              <a:cs typeface="+mj-cs"/>
            </a:endParaRPr>
          </a:p>
        </p:txBody>
      </p:sp>
      <p:sp>
        <p:nvSpPr>
          <p:cNvPr id="29" name="Isosceles Triangle 28">
            <a:extLst>
              <a:ext uri="{FF2B5EF4-FFF2-40B4-BE49-F238E27FC236}">
                <a16:creationId xmlns:a16="http://schemas.microsoft.com/office/drawing/2014/main" id="{54FC8EB5-1620-43B8-B816-8A91B6EAC9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3866" y="5708769"/>
            <a:ext cx="2313591" cy="1156796"/>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3D544515-9F93-4809-A102-B49C85F460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797" y="6332156"/>
            <a:ext cx="1066816" cy="533408"/>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B3BBE79-6C2F-4B0D-B326-F71831F34553}"/>
              </a:ext>
            </a:extLst>
          </p:cNvPr>
          <p:cNvSpPr txBox="1"/>
          <p:nvPr/>
        </p:nvSpPr>
        <p:spPr>
          <a:xfrm>
            <a:off x="140100" y="2517378"/>
            <a:ext cx="5045468" cy="1846659"/>
          </a:xfrm>
          <a:prstGeom prst="rect">
            <a:avLst/>
          </a:prstGeom>
          <a:noFill/>
        </p:spPr>
        <p:txBody>
          <a:bodyPr wrap="square">
            <a:spAutoFit/>
          </a:bodyPr>
          <a:lstStyle/>
          <a:p>
            <a:r>
              <a:rPr lang="en-US" sz="1900" dirty="0">
                <a:latin typeface="+mj-lt"/>
              </a:rPr>
              <a:t>May </a:t>
            </a:r>
            <a:r>
              <a:rPr lang="en-US" sz="1900" dirty="0" err="1">
                <a:latin typeface="+mj-lt"/>
              </a:rPr>
              <a:t>ayının</a:t>
            </a:r>
            <a:r>
              <a:rPr lang="en-US" sz="1900" dirty="0">
                <a:latin typeface="+mj-lt"/>
              </a:rPr>
              <a:t> </a:t>
            </a:r>
            <a:r>
              <a:rPr lang="en-US" sz="1900" dirty="0" err="1">
                <a:latin typeface="+mj-lt"/>
              </a:rPr>
              <a:t>ortalarında</a:t>
            </a:r>
            <a:r>
              <a:rPr lang="en-US" sz="1900" dirty="0">
                <a:latin typeface="+mj-lt"/>
              </a:rPr>
              <a:t> NASA-</a:t>
            </a:r>
            <a:r>
              <a:rPr lang="en-US" sz="1900" dirty="0" err="1">
                <a:latin typeface="+mj-lt"/>
              </a:rPr>
              <a:t>nın</a:t>
            </a:r>
            <a:r>
              <a:rPr lang="en-US" sz="1900" dirty="0">
                <a:latin typeface="+mj-lt"/>
              </a:rPr>
              <a:t> </a:t>
            </a:r>
            <a:r>
              <a:rPr lang="en-US" sz="1900" dirty="0" err="1">
                <a:latin typeface="+mj-lt"/>
              </a:rPr>
              <a:t>Rəhbər</a:t>
            </a:r>
            <a:r>
              <a:rPr lang="en-US" sz="1900" dirty="0">
                <a:latin typeface="+mj-lt"/>
              </a:rPr>
              <a:t> </a:t>
            </a:r>
            <a:r>
              <a:rPr lang="en-US" sz="1900" dirty="0" err="1">
                <a:latin typeface="+mj-lt"/>
              </a:rPr>
              <a:t>Komitəsinin</a:t>
            </a:r>
            <a:r>
              <a:rPr lang="en-US" sz="1900" dirty="0">
                <a:latin typeface="+mj-lt"/>
              </a:rPr>
              <a:t> </a:t>
            </a:r>
            <a:r>
              <a:rPr lang="en-US" sz="1900" dirty="0" err="1">
                <a:latin typeface="+mj-lt"/>
              </a:rPr>
              <a:t>iclası</a:t>
            </a:r>
            <a:r>
              <a:rPr lang="en-US" sz="1900" dirty="0">
                <a:latin typeface="+mj-lt"/>
              </a:rPr>
              <a:t> </a:t>
            </a:r>
            <a:r>
              <a:rPr lang="en-US" sz="1900" dirty="0" err="1">
                <a:latin typeface="+mj-lt"/>
              </a:rPr>
              <a:t>kimi</a:t>
            </a:r>
            <a:r>
              <a:rPr lang="en-US" sz="1900" dirty="0">
                <a:latin typeface="+mj-lt"/>
              </a:rPr>
              <a:t> </a:t>
            </a:r>
            <a:r>
              <a:rPr lang="en-US" sz="1900" dirty="0" err="1">
                <a:latin typeface="+mj-lt"/>
              </a:rPr>
              <a:t>eyni</a:t>
            </a:r>
            <a:r>
              <a:rPr lang="en-US" sz="1900" dirty="0">
                <a:latin typeface="+mj-lt"/>
              </a:rPr>
              <a:t> </a:t>
            </a:r>
            <a:r>
              <a:rPr lang="en-US" sz="1900" dirty="0" err="1">
                <a:latin typeface="+mj-lt"/>
              </a:rPr>
              <a:t>həftə</a:t>
            </a:r>
            <a:r>
              <a:rPr lang="en-US" sz="1900" dirty="0">
                <a:latin typeface="+mj-lt"/>
              </a:rPr>
              <a:t> </a:t>
            </a:r>
            <a:r>
              <a:rPr lang="en-US" sz="1900" dirty="0" err="1">
                <a:latin typeface="+mj-lt"/>
              </a:rPr>
              <a:t>sonları</a:t>
            </a:r>
            <a:r>
              <a:rPr lang="en-US" sz="1900" dirty="0">
                <a:latin typeface="+mj-lt"/>
              </a:rPr>
              <a:t> NASA-</a:t>
            </a:r>
            <a:r>
              <a:rPr lang="en-US" sz="1900" dirty="0" err="1">
                <a:latin typeface="+mj-lt"/>
              </a:rPr>
              <a:t>nın</a:t>
            </a:r>
            <a:r>
              <a:rPr lang="en-US" sz="1900" dirty="0">
                <a:latin typeface="+mj-lt"/>
              </a:rPr>
              <a:t> </a:t>
            </a:r>
            <a:r>
              <a:rPr lang="en-US" sz="1900" dirty="0" err="1">
                <a:latin typeface="+mj-lt"/>
              </a:rPr>
              <a:t>Dağlıq</a:t>
            </a:r>
            <a:r>
              <a:rPr lang="en-US" sz="1900" dirty="0">
                <a:latin typeface="+mj-lt"/>
              </a:rPr>
              <a:t> </a:t>
            </a:r>
            <a:r>
              <a:rPr lang="en-US" sz="1900" dirty="0" err="1">
                <a:latin typeface="+mj-lt"/>
              </a:rPr>
              <a:t>məhəllələri</a:t>
            </a:r>
            <a:r>
              <a:rPr lang="en-US" sz="1900" dirty="0">
                <a:latin typeface="+mj-lt"/>
              </a:rPr>
              <a:t> </a:t>
            </a:r>
            <a:r>
              <a:rPr lang="en-US" sz="1900" dirty="0" err="1">
                <a:latin typeface="+mj-lt"/>
              </a:rPr>
              <a:t>müdafiə</a:t>
            </a:r>
            <a:r>
              <a:rPr lang="en-US" sz="1900" dirty="0">
                <a:latin typeface="+mj-lt"/>
              </a:rPr>
              <a:t> </a:t>
            </a:r>
            <a:r>
              <a:rPr lang="en-US" sz="1900" dirty="0" err="1">
                <a:latin typeface="+mj-lt"/>
              </a:rPr>
              <a:t>Komissiyası</a:t>
            </a:r>
            <a:r>
              <a:rPr lang="en-US" sz="1900" dirty="0">
                <a:latin typeface="+mj-lt"/>
              </a:rPr>
              <a:t> </a:t>
            </a:r>
            <a:r>
              <a:rPr lang="en-US" sz="1900" dirty="0" err="1">
                <a:latin typeface="+mj-lt"/>
              </a:rPr>
              <a:t>illik</a:t>
            </a:r>
            <a:r>
              <a:rPr lang="en-US" sz="1900" dirty="0">
                <a:latin typeface="+mj-lt"/>
              </a:rPr>
              <a:t> </a:t>
            </a:r>
            <a:r>
              <a:rPr lang="en-US" sz="1900" dirty="0" err="1">
                <a:latin typeface="+mj-lt"/>
              </a:rPr>
              <a:t>yığıncağını</a:t>
            </a:r>
            <a:r>
              <a:rPr lang="en-US" sz="1900" dirty="0">
                <a:latin typeface="+mj-lt"/>
              </a:rPr>
              <a:t> </a:t>
            </a:r>
            <a:r>
              <a:rPr lang="en-US" sz="1900" dirty="0" err="1">
                <a:latin typeface="+mj-lt"/>
              </a:rPr>
              <a:t>keçirdi</a:t>
            </a:r>
            <a:r>
              <a:rPr lang="en-US" sz="1900" dirty="0">
                <a:latin typeface="+mj-lt"/>
              </a:rPr>
              <a:t> və NASA-</a:t>
            </a:r>
            <a:r>
              <a:rPr lang="en-US" sz="1900" dirty="0" err="1">
                <a:latin typeface="+mj-lt"/>
              </a:rPr>
              <a:t>nın</a:t>
            </a:r>
            <a:r>
              <a:rPr lang="en-US" sz="1900" dirty="0">
                <a:latin typeface="+mj-lt"/>
              </a:rPr>
              <a:t> </a:t>
            </a:r>
            <a:r>
              <a:rPr lang="en-US" sz="1900" dirty="0" err="1">
                <a:latin typeface="+mj-lt"/>
              </a:rPr>
              <a:t>Qəbul</a:t>
            </a:r>
            <a:r>
              <a:rPr lang="en-US" sz="1900" dirty="0">
                <a:latin typeface="+mj-lt"/>
              </a:rPr>
              <a:t> </a:t>
            </a:r>
            <a:r>
              <a:rPr lang="en-US" sz="1900" dirty="0" err="1">
                <a:latin typeface="+mj-lt"/>
              </a:rPr>
              <a:t>Komissiyası</a:t>
            </a:r>
            <a:r>
              <a:rPr lang="en-US" sz="1900" dirty="0">
                <a:latin typeface="+mj-lt"/>
              </a:rPr>
              <a:t> </a:t>
            </a:r>
            <a:r>
              <a:rPr lang="en-US" sz="1900" dirty="0" err="1">
                <a:latin typeface="+mj-lt"/>
              </a:rPr>
              <a:t>ilə</a:t>
            </a:r>
            <a:r>
              <a:rPr lang="en-US" sz="1900" dirty="0">
                <a:latin typeface="+mj-lt"/>
              </a:rPr>
              <a:t> </a:t>
            </a:r>
            <a:r>
              <a:rPr lang="en-US" sz="1900" dirty="0" err="1">
                <a:latin typeface="+mj-lt"/>
              </a:rPr>
              <a:t>birgə</a:t>
            </a:r>
            <a:r>
              <a:rPr lang="en-US" sz="1900" dirty="0">
                <a:latin typeface="+mj-lt"/>
              </a:rPr>
              <a:t> </a:t>
            </a:r>
            <a:r>
              <a:rPr lang="en-US" sz="1900" dirty="0" err="1">
                <a:latin typeface="+mj-lt"/>
              </a:rPr>
              <a:t>iclas</a:t>
            </a:r>
            <a:r>
              <a:rPr lang="en-US" sz="1900" dirty="0">
                <a:latin typeface="+mj-lt"/>
              </a:rPr>
              <a:t> </a:t>
            </a:r>
            <a:r>
              <a:rPr lang="en-US" sz="1900" dirty="0" err="1">
                <a:latin typeface="+mj-lt"/>
              </a:rPr>
              <a:t>keçirdi</a:t>
            </a:r>
            <a:r>
              <a:rPr lang="en-US" sz="1900" dirty="0">
                <a:latin typeface="+mj-lt"/>
              </a:rPr>
              <a:t>. </a:t>
            </a:r>
            <a:r>
              <a:rPr lang="en-US" sz="1900" dirty="0" err="1">
                <a:latin typeface="+mj-lt"/>
              </a:rPr>
              <a:t>Görüşdə</a:t>
            </a:r>
            <a:r>
              <a:rPr lang="en-US" sz="1900" dirty="0">
                <a:latin typeface="+mj-lt"/>
              </a:rPr>
              <a:t> </a:t>
            </a:r>
            <a:r>
              <a:rPr lang="en-US" sz="1900" dirty="0" err="1">
                <a:latin typeface="+mj-lt"/>
              </a:rPr>
              <a:t>aşağıdakı</a:t>
            </a:r>
            <a:r>
              <a:rPr lang="en-US" sz="1900" dirty="0">
                <a:latin typeface="+mj-lt"/>
              </a:rPr>
              <a:t> </a:t>
            </a:r>
            <a:r>
              <a:rPr lang="en-US" sz="1900" dirty="0" err="1">
                <a:latin typeface="+mj-lt"/>
              </a:rPr>
              <a:t>məsələlər</a:t>
            </a:r>
            <a:r>
              <a:rPr lang="en-US" sz="1900" dirty="0">
                <a:latin typeface="+mj-lt"/>
              </a:rPr>
              <a:t> </a:t>
            </a:r>
            <a:r>
              <a:rPr lang="en-US" sz="1900" dirty="0" err="1">
                <a:latin typeface="+mj-lt"/>
              </a:rPr>
              <a:t>müzakirə</a:t>
            </a:r>
            <a:r>
              <a:rPr lang="en-US" sz="1900" dirty="0">
                <a:latin typeface="+mj-lt"/>
              </a:rPr>
              <a:t> </a:t>
            </a:r>
            <a:r>
              <a:rPr lang="en-US" sz="1900" dirty="0" err="1">
                <a:latin typeface="+mj-lt"/>
              </a:rPr>
              <a:t>olunub</a:t>
            </a:r>
            <a:r>
              <a:rPr lang="en-US" sz="1900" dirty="0">
                <a:latin typeface="+mj-lt"/>
              </a:rPr>
              <a:t>:</a:t>
            </a:r>
            <a:endParaRPr lang="ru-RU" sz="1900" dirty="0">
              <a:latin typeface="+mj-lt"/>
            </a:endParaRPr>
          </a:p>
        </p:txBody>
      </p:sp>
      <p:graphicFrame>
        <p:nvGraphicFramePr>
          <p:cNvPr id="14" name="Diagram 13">
            <a:extLst>
              <a:ext uri="{FF2B5EF4-FFF2-40B4-BE49-F238E27FC236}">
                <a16:creationId xmlns:a16="http://schemas.microsoft.com/office/drawing/2014/main" id="{32E03EAE-C027-4457-8289-01E1EDBD4899}"/>
              </a:ext>
            </a:extLst>
          </p:cNvPr>
          <p:cNvGraphicFramePr/>
          <p:nvPr>
            <p:extLst>
              <p:ext uri="{D42A27DB-BD31-4B8C-83A1-F6EECF244321}">
                <p14:modId xmlns:p14="http://schemas.microsoft.com/office/powerpoint/2010/main" val="4290489947"/>
              </p:ext>
            </p:extLst>
          </p:nvPr>
        </p:nvGraphicFramePr>
        <p:xfrm>
          <a:off x="5456667" y="1891326"/>
          <a:ext cx="6511865" cy="3819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5760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room filled with people&#10;&#10;Description automatically generated">
            <a:extLst>
              <a:ext uri="{FF2B5EF4-FFF2-40B4-BE49-F238E27FC236}">
                <a16:creationId xmlns:a16="http://schemas.microsoft.com/office/drawing/2014/main" id="{492EA558-5CC6-6D47-AF1C-00D19C07AC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13"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159DB-A7B4-B64E-A5B5-9D1361DDB6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800" dirty="0" err="1"/>
              <a:t>Dağlar</a:t>
            </a:r>
            <a:r>
              <a:rPr lang="en-US" sz="2800" dirty="0"/>
              <a:t>: «</a:t>
            </a:r>
            <a:r>
              <a:rPr lang="az-Latn-AZ" sz="2800" dirty="0"/>
              <a:t>M</a:t>
            </a:r>
            <a:r>
              <a:rPr lang="en-US" sz="2800" dirty="0" err="1"/>
              <a:t>ədəniyyət</a:t>
            </a:r>
            <a:r>
              <a:rPr lang="en-US" sz="2800" dirty="0"/>
              <a:t>, </a:t>
            </a:r>
            <a:r>
              <a:rPr lang="az-Latn-AZ" sz="2800" dirty="0"/>
              <a:t>L</a:t>
            </a:r>
            <a:r>
              <a:rPr lang="en-US" sz="2800" dirty="0" err="1"/>
              <a:t>andşaft</a:t>
            </a:r>
            <a:r>
              <a:rPr lang="en-US" sz="2800" dirty="0"/>
              <a:t> və </a:t>
            </a:r>
            <a:r>
              <a:rPr lang="az-Latn-AZ" sz="2800" dirty="0"/>
              <a:t>B</a:t>
            </a:r>
            <a:r>
              <a:rPr lang="en-US" sz="2800" dirty="0" err="1"/>
              <a:t>iomüxtəliflik</a:t>
            </a:r>
            <a:r>
              <a:rPr lang="en-US" sz="2800" dirty="0"/>
              <a:t>" </a:t>
            </a:r>
            <a:r>
              <a:rPr lang="en-US" sz="2800" dirty="0" err="1"/>
              <a:t>Konfransı</a:t>
            </a:r>
            <a:r>
              <a:rPr lang="en-US" sz="2800" dirty="0"/>
              <a:t>, </a:t>
            </a:r>
            <a:r>
              <a:rPr lang="az-Latn-AZ" sz="2800" dirty="0"/>
              <a:t>M</a:t>
            </a:r>
            <a:r>
              <a:rPr lang="en-US" sz="2800" dirty="0"/>
              <a:t>ay 2019</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183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2">
            <a:extLst>
              <a:ext uri="{FF2B5EF4-FFF2-40B4-BE49-F238E27FC236}">
                <a16:creationId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14">
            <a:extLst>
              <a:ext uri="{FF2B5EF4-FFF2-40B4-BE49-F238E27FC236}">
                <a16:creationId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A558368-8CD7-4344-8676-12B299A1476E}"/>
              </a:ext>
            </a:extLst>
          </p:cNvPr>
          <p:cNvSpPr txBox="1"/>
          <p:nvPr/>
        </p:nvSpPr>
        <p:spPr>
          <a:xfrm>
            <a:off x="1245072" y="1289765"/>
            <a:ext cx="3651101" cy="42709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700" kern="1200" dirty="0" err="1">
                <a:solidFill>
                  <a:srgbClr val="FFFFFF"/>
                </a:solidFill>
                <a:latin typeface="+mj-lt"/>
                <a:ea typeface="+mj-ea"/>
                <a:cs typeface="+mj-cs"/>
              </a:rPr>
              <a:t>Qərbi</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Kaspi</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Universitetində</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ümummilli</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lider</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Heydər</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Əliyevin</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anadan</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olmasının</a:t>
            </a:r>
            <a:r>
              <a:rPr lang="en-US" sz="2700" kern="1200" dirty="0">
                <a:solidFill>
                  <a:srgbClr val="FFFFFF"/>
                </a:solidFill>
                <a:latin typeface="+mj-lt"/>
                <a:ea typeface="+mj-ea"/>
                <a:cs typeface="+mj-cs"/>
              </a:rPr>
              <a:t> 96-cı </a:t>
            </a:r>
            <a:r>
              <a:rPr lang="en-US" sz="2700" kern="1200" dirty="0" err="1">
                <a:solidFill>
                  <a:srgbClr val="FFFFFF"/>
                </a:solidFill>
                <a:latin typeface="+mj-lt"/>
                <a:ea typeface="+mj-ea"/>
                <a:cs typeface="+mj-cs"/>
              </a:rPr>
              <a:t>ildönümünə</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həsr</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olunmuş</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Dağlar</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Mədəniyyət</a:t>
            </a:r>
            <a:r>
              <a:rPr lang="en-US" sz="2700" kern="1200" dirty="0">
                <a:solidFill>
                  <a:srgbClr val="FFFFFF"/>
                </a:solidFill>
                <a:latin typeface="+mj-lt"/>
                <a:ea typeface="+mj-ea"/>
                <a:cs typeface="+mj-cs"/>
              </a:rPr>
              <a:t>, </a:t>
            </a:r>
            <a:r>
              <a:rPr lang="az-Latn-AZ" sz="2700" kern="1200" dirty="0">
                <a:solidFill>
                  <a:srgbClr val="FFFFFF"/>
                </a:solidFill>
                <a:latin typeface="+mj-lt"/>
                <a:ea typeface="+mj-ea"/>
                <a:cs typeface="+mj-cs"/>
              </a:rPr>
              <a:t>Landşaftlar</a:t>
            </a:r>
            <a:r>
              <a:rPr lang="en-US" sz="2700" kern="1200" dirty="0">
                <a:solidFill>
                  <a:srgbClr val="FFFFFF"/>
                </a:solidFill>
                <a:latin typeface="+mj-lt"/>
                <a:ea typeface="+mj-ea"/>
                <a:cs typeface="+mj-cs"/>
              </a:rPr>
              <a:t> və </a:t>
            </a:r>
            <a:r>
              <a:rPr lang="en-US" sz="2700" kern="1200" dirty="0" err="1">
                <a:solidFill>
                  <a:srgbClr val="FFFFFF"/>
                </a:solidFill>
                <a:latin typeface="+mj-lt"/>
                <a:ea typeface="+mj-ea"/>
                <a:cs typeface="+mj-cs"/>
              </a:rPr>
              <a:t>Biomüxtəliflik</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adlı</a:t>
            </a:r>
            <a:r>
              <a:rPr lang="en-US" sz="2700" kern="1200" dirty="0">
                <a:solidFill>
                  <a:srgbClr val="FFFFFF"/>
                </a:solidFill>
                <a:latin typeface="+mj-lt"/>
                <a:ea typeface="+mj-ea"/>
                <a:cs typeface="+mj-cs"/>
              </a:rPr>
              <a:t> beynəlxalq </a:t>
            </a:r>
            <a:r>
              <a:rPr lang="en-US" sz="2700" kern="1200" dirty="0" err="1">
                <a:solidFill>
                  <a:srgbClr val="FFFFFF"/>
                </a:solidFill>
                <a:latin typeface="+mj-lt"/>
                <a:ea typeface="+mj-ea"/>
                <a:cs typeface="+mj-cs"/>
              </a:rPr>
              <a:t>konfrans</a:t>
            </a:r>
            <a:r>
              <a:rPr lang="en-US" sz="2700" kern="1200" dirty="0">
                <a:solidFill>
                  <a:srgbClr val="FFFFFF"/>
                </a:solidFill>
                <a:latin typeface="+mj-lt"/>
                <a:ea typeface="+mj-ea"/>
                <a:cs typeface="+mj-cs"/>
              </a:rPr>
              <a:t> </a:t>
            </a:r>
            <a:r>
              <a:rPr lang="en-US" sz="2700" kern="1200" dirty="0" err="1">
                <a:solidFill>
                  <a:srgbClr val="FFFFFF"/>
                </a:solidFill>
                <a:latin typeface="+mj-lt"/>
                <a:ea typeface="+mj-ea"/>
                <a:cs typeface="+mj-cs"/>
              </a:rPr>
              <a:t>keçirilir</a:t>
            </a:r>
            <a:endParaRPr lang="en-US" sz="2700" kern="1200" dirty="0">
              <a:solidFill>
                <a:srgbClr val="FFFFFF"/>
              </a:solidFill>
              <a:latin typeface="+mj-lt"/>
              <a:ea typeface="+mj-ea"/>
              <a:cs typeface="+mj-cs"/>
            </a:endParaRPr>
          </a:p>
        </p:txBody>
      </p:sp>
      <p:sp>
        <p:nvSpPr>
          <p:cNvPr id="2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046BAC61-394B-41FB-83F2-BC7F4A60B9EF}"/>
              </a:ext>
            </a:extLst>
          </p:cNvPr>
          <p:cNvSpPr txBox="1"/>
          <p:nvPr/>
        </p:nvSpPr>
        <p:spPr>
          <a:xfrm>
            <a:off x="6297233" y="518400"/>
            <a:ext cx="4771607" cy="5837949"/>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900" dirty="0" err="1">
                <a:solidFill>
                  <a:schemeClr val="tx1">
                    <a:alpha val="80000"/>
                  </a:schemeClr>
                </a:solidFill>
                <a:latin typeface="+mj-lt"/>
              </a:rPr>
              <a:t>Konfransın</a:t>
            </a:r>
            <a:r>
              <a:rPr lang="en-US" sz="1900" dirty="0">
                <a:solidFill>
                  <a:schemeClr val="tx1">
                    <a:alpha val="80000"/>
                  </a:schemeClr>
                </a:solidFill>
                <a:latin typeface="+mj-lt"/>
              </a:rPr>
              <a:t> </a:t>
            </a:r>
            <a:r>
              <a:rPr lang="en-US" sz="1900" dirty="0" err="1">
                <a:solidFill>
                  <a:schemeClr val="tx1">
                    <a:alpha val="80000"/>
                  </a:schemeClr>
                </a:solidFill>
                <a:latin typeface="+mj-lt"/>
              </a:rPr>
              <a:t>plenar</a:t>
            </a:r>
            <a:r>
              <a:rPr lang="en-US" sz="1900" dirty="0">
                <a:solidFill>
                  <a:schemeClr val="tx1">
                    <a:alpha val="80000"/>
                  </a:schemeClr>
                </a:solidFill>
                <a:latin typeface="+mj-lt"/>
              </a:rPr>
              <a:t> </a:t>
            </a:r>
            <a:r>
              <a:rPr lang="en-US" sz="1900" dirty="0" err="1">
                <a:solidFill>
                  <a:schemeClr val="tx1">
                    <a:alpha val="80000"/>
                  </a:schemeClr>
                </a:solidFill>
                <a:latin typeface="+mj-lt"/>
              </a:rPr>
              <a:t>iclasında</a:t>
            </a:r>
            <a:r>
              <a:rPr lang="en-US" sz="1900" dirty="0">
                <a:solidFill>
                  <a:schemeClr val="tx1">
                    <a:alpha val="80000"/>
                  </a:schemeClr>
                </a:solidFill>
                <a:latin typeface="+mj-lt"/>
              </a:rPr>
              <a:t> </a:t>
            </a:r>
            <a:r>
              <a:rPr lang="en-US" sz="1900" dirty="0" err="1">
                <a:solidFill>
                  <a:schemeClr val="tx1">
                    <a:alpha val="80000"/>
                  </a:schemeClr>
                </a:solidFill>
                <a:latin typeface="+mj-lt"/>
              </a:rPr>
              <a:t>çıxış</a:t>
            </a:r>
            <a:r>
              <a:rPr lang="en-US" sz="1900" dirty="0">
                <a:solidFill>
                  <a:schemeClr val="tx1">
                    <a:alpha val="80000"/>
                  </a:schemeClr>
                </a:solidFill>
                <a:latin typeface="+mj-lt"/>
              </a:rPr>
              <a:t> </a:t>
            </a:r>
            <a:r>
              <a:rPr lang="en-US" sz="1900" dirty="0" err="1">
                <a:solidFill>
                  <a:schemeClr val="tx1">
                    <a:alpha val="80000"/>
                  </a:schemeClr>
                </a:solidFill>
                <a:latin typeface="+mj-lt"/>
              </a:rPr>
              <a:t>edən</a:t>
            </a:r>
            <a:r>
              <a:rPr lang="en-US" sz="1900" dirty="0">
                <a:solidFill>
                  <a:schemeClr val="tx1">
                    <a:alpha val="80000"/>
                  </a:schemeClr>
                </a:solidFill>
                <a:latin typeface="+mj-lt"/>
              </a:rPr>
              <a:t> </a:t>
            </a:r>
            <a:r>
              <a:rPr lang="en-US" sz="1900" dirty="0" err="1">
                <a:solidFill>
                  <a:schemeClr val="tx1">
                    <a:alpha val="80000"/>
                  </a:schemeClr>
                </a:solidFill>
                <a:latin typeface="+mj-lt"/>
              </a:rPr>
              <a:t>Universitetin</a:t>
            </a:r>
            <a:r>
              <a:rPr lang="en-US" sz="1900" dirty="0">
                <a:solidFill>
                  <a:schemeClr val="tx1">
                    <a:alpha val="80000"/>
                  </a:schemeClr>
                </a:solidFill>
                <a:latin typeface="+mj-lt"/>
              </a:rPr>
              <a:t> </a:t>
            </a:r>
            <a:r>
              <a:rPr lang="en-US" sz="1900" dirty="0" err="1">
                <a:solidFill>
                  <a:schemeClr val="tx1">
                    <a:alpha val="80000"/>
                  </a:schemeClr>
                </a:solidFill>
                <a:latin typeface="+mj-lt"/>
              </a:rPr>
              <a:t>Qəyyumlar</a:t>
            </a:r>
            <a:r>
              <a:rPr lang="en-US" sz="1900" dirty="0">
                <a:solidFill>
                  <a:schemeClr val="tx1">
                    <a:alpha val="80000"/>
                  </a:schemeClr>
                </a:solidFill>
                <a:latin typeface="+mj-lt"/>
              </a:rPr>
              <a:t> </a:t>
            </a:r>
            <a:r>
              <a:rPr lang="en-US" sz="1900" dirty="0" err="1">
                <a:solidFill>
                  <a:schemeClr val="tx1">
                    <a:alpha val="80000"/>
                  </a:schemeClr>
                </a:solidFill>
                <a:latin typeface="+mj-lt"/>
              </a:rPr>
              <a:t>Şurasının</a:t>
            </a:r>
            <a:r>
              <a:rPr lang="en-US" sz="1900" dirty="0">
                <a:solidFill>
                  <a:schemeClr val="tx1">
                    <a:alpha val="80000"/>
                  </a:schemeClr>
                </a:solidFill>
                <a:latin typeface="+mj-lt"/>
              </a:rPr>
              <a:t> </a:t>
            </a:r>
            <a:r>
              <a:rPr lang="en-US" sz="1900" dirty="0" err="1">
                <a:solidFill>
                  <a:schemeClr val="tx1">
                    <a:alpha val="80000"/>
                  </a:schemeClr>
                </a:solidFill>
                <a:latin typeface="+mj-lt"/>
              </a:rPr>
              <a:t>sədri</a:t>
            </a:r>
            <a:r>
              <a:rPr lang="en-US" sz="1900" dirty="0">
                <a:solidFill>
                  <a:schemeClr val="tx1">
                    <a:alpha val="80000"/>
                  </a:schemeClr>
                </a:solidFill>
                <a:latin typeface="+mj-lt"/>
              </a:rPr>
              <a:t> </a:t>
            </a:r>
            <a:r>
              <a:rPr lang="en-US" sz="1900" dirty="0" err="1">
                <a:solidFill>
                  <a:schemeClr val="tx1">
                    <a:alpha val="80000"/>
                  </a:schemeClr>
                </a:solidFill>
                <a:latin typeface="+mj-lt"/>
              </a:rPr>
              <a:t>Hüseyn</a:t>
            </a:r>
            <a:r>
              <a:rPr lang="en-US" sz="1900" dirty="0">
                <a:solidFill>
                  <a:schemeClr val="tx1">
                    <a:alpha val="80000"/>
                  </a:schemeClr>
                </a:solidFill>
                <a:latin typeface="+mj-lt"/>
              </a:rPr>
              <a:t> </a:t>
            </a:r>
            <a:r>
              <a:rPr lang="en-US" sz="1900" dirty="0" err="1">
                <a:solidFill>
                  <a:schemeClr val="tx1">
                    <a:alpha val="80000"/>
                  </a:schemeClr>
                </a:solidFill>
                <a:latin typeface="+mj-lt"/>
              </a:rPr>
              <a:t>Bağırov</a:t>
            </a:r>
            <a:r>
              <a:rPr lang="en-US" sz="1900" dirty="0">
                <a:solidFill>
                  <a:schemeClr val="tx1">
                    <a:alpha val="80000"/>
                  </a:schemeClr>
                </a:solidFill>
                <a:latin typeface="+mj-lt"/>
              </a:rPr>
              <a:t> ulu </a:t>
            </a:r>
            <a:r>
              <a:rPr lang="en-US" sz="1900" dirty="0" err="1">
                <a:solidFill>
                  <a:schemeClr val="tx1">
                    <a:alpha val="80000"/>
                  </a:schemeClr>
                </a:solidFill>
                <a:latin typeface="+mj-lt"/>
              </a:rPr>
              <a:t>öndər</a:t>
            </a:r>
            <a:r>
              <a:rPr lang="en-US" sz="1900" dirty="0">
                <a:solidFill>
                  <a:schemeClr val="tx1">
                    <a:alpha val="80000"/>
                  </a:schemeClr>
                </a:solidFill>
                <a:latin typeface="+mj-lt"/>
              </a:rPr>
              <a:t> </a:t>
            </a:r>
            <a:r>
              <a:rPr lang="en-US" sz="1900" dirty="0" err="1">
                <a:solidFill>
                  <a:schemeClr val="tx1">
                    <a:alpha val="80000"/>
                  </a:schemeClr>
                </a:solidFill>
                <a:latin typeface="+mj-lt"/>
              </a:rPr>
              <a:t>Heydər</a:t>
            </a:r>
            <a:r>
              <a:rPr lang="en-US" sz="1900" dirty="0">
                <a:solidFill>
                  <a:schemeClr val="tx1">
                    <a:alpha val="80000"/>
                  </a:schemeClr>
                </a:solidFill>
                <a:latin typeface="+mj-lt"/>
              </a:rPr>
              <a:t> </a:t>
            </a:r>
            <a:r>
              <a:rPr lang="en-US" sz="1900" dirty="0" err="1">
                <a:solidFill>
                  <a:schemeClr val="tx1">
                    <a:alpha val="80000"/>
                  </a:schemeClr>
                </a:solidFill>
                <a:latin typeface="+mj-lt"/>
              </a:rPr>
              <a:t>Əliyevin</a:t>
            </a:r>
            <a:r>
              <a:rPr lang="en-US" sz="1900" dirty="0">
                <a:solidFill>
                  <a:schemeClr val="tx1">
                    <a:alpha val="80000"/>
                  </a:schemeClr>
                </a:solidFill>
                <a:latin typeface="+mj-lt"/>
              </a:rPr>
              <a:t> </a:t>
            </a:r>
            <a:r>
              <a:rPr lang="en-US" sz="1900" dirty="0" err="1">
                <a:solidFill>
                  <a:schemeClr val="tx1">
                    <a:alpha val="80000"/>
                  </a:schemeClr>
                </a:solidFill>
                <a:latin typeface="+mj-lt"/>
              </a:rPr>
              <a:t>Azərbaycan</a:t>
            </a:r>
            <a:r>
              <a:rPr lang="en-US" sz="1900" dirty="0">
                <a:solidFill>
                  <a:schemeClr val="tx1">
                    <a:alpha val="80000"/>
                  </a:schemeClr>
                </a:solidFill>
                <a:latin typeface="+mj-lt"/>
              </a:rPr>
              <a:t> </a:t>
            </a:r>
            <a:r>
              <a:rPr lang="en-US" sz="1900" dirty="0" err="1">
                <a:solidFill>
                  <a:schemeClr val="tx1">
                    <a:alpha val="80000"/>
                  </a:schemeClr>
                </a:solidFill>
                <a:latin typeface="+mj-lt"/>
              </a:rPr>
              <a:t>tarixindəki</a:t>
            </a:r>
            <a:r>
              <a:rPr lang="en-US" sz="1900" dirty="0">
                <a:solidFill>
                  <a:schemeClr val="tx1">
                    <a:alpha val="80000"/>
                  </a:schemeClr>
                </a:solidFill>
                <a:latin typeface="+mj-lt"/>
              </a:rPr>
              <a:t> </a:t>
            </a:r>
            <a:r>
              <a:rPr lang="en-US" sz="1900" dirty="0" err="1">
                <a:solidFill>
                  <a:schemeClr val="tx1">
                    <a:alpha val="80000"/>
                  </a:schemeClr>
                </a:solidFill>
                <a:latin typeface="+mj-lt"/>
              </a:rPr>
              <a:t>əvəzsiz</a:t>
            </a:r>
            <a:r>
              <a:rPr lang="en-US" sz="1900" dirty="0">
                <a:solidFill>
                  <a:schemeClr val="tx1">
                    <a:alpha val="80000"/>
                  </a:schemeClr>
                </a:solidFill>
                <a:latin typeface="+mj-lt"/>
              </a:rPr>
              <a:t> </a:t>
            </a:r>
            <a:r>
              <a:rPr lang="en-US" sz="1900" dirty="0" err="1">
                <a:solidFill>
                  <a:schemeClr val="tx1">
                    <a:alpha val="80000"/>
                  </a:schemeClr>
                </a:solidFill>
                <a:latin typeface="+mj-lt"/>
              </a:rPr>
              <a:t>rolunudövlətimizin</a:t>
            </a:r>
            <a:r>
              <a:rPr lang="en-US" sz="1900" dirty="0">
                <a:solidFill>
                  <a:schemeClr val="tx1">
                    <a:alpha val="80000"/>
                  </a:schemeClr>
                </a:solidFill>
                <a:latin typeface="+mj-lt"/>
              </a:rPr>
              <a:t> </a:t>
            </a:r>
            <a:r>
              <a:rPr lang="en-US" sz="1900" dirty="0" err="1">
                <a:solidFill>
                  <a:schemeClr val="tx1">
                    <a:alpha val="80000"/>
                  </a:schemeClr>
                </a:solidFill>
                <a:latin typeface="+mj-lt"/>
              </a:rPr>
              <a:t>təşəkkülünə</a:t>
            </a:r>
            <a:r>
              <a:rPr lang="en-US" sz="1900" dirty="0">
                <a:solidFill>
                  <a:schemeClr val="tx1">
                    <a:alpha val="80000"/>
                  </a:schemeClr>
                </a:solidFill>
                <a:latin typeface="+mj-lt"/>
              </a:rPr>
              <a:t> və </a:t>
            </a:r>
            <a:r>
              <a:rPr lang="en-US" sz="1900" dirty="0" err="1">
                <a:solidFill>
                  <a:schemeClr val="tx1">
                    <a:alpha val="80000"/>
                  </a:schemeClr>
                </a:solidFill>
                <a:latin typeface="+mj-lt"/>
              </a:rPr>
              <a:t>möhkəmlənməsinə</a:t>
            </a:r>
            <a:r>
              <a:rPr lang="en-US" sz="1900" dirty="0">
                <a:solidFill>
                  <a:schemeClr val="tx1">
                    <a:alpha val="80000"/>
                  </a:schemeClr>
                </a:solidFill>
                <a:latin typeface="+mj-lt"/>
              </a:rPr>
              <a:t> </a:t>
            </a:r>
            <a:r>
              <a:rPr lang="en-US" sz="1900" dirty="0" err="1">
                <a:solidFill>
                  <a:schemeClr val="tx1">
                    <a:alpha val="80000"/>
                  </a:schemeClr>
                </a:solidFill>
                <a:latin typeface="+mj-lt"/>
              </a:rPr>
              <a:t>verdiyi</a:t>
            </a:r>
            <a:r>
              <a:rPr lang="en-US" sz="1900" dirty="0">
                <a:solidFill>
                  <a:schemeClr val="tx1">
                    <a:alpha val="80000"/>
                  </a:schemeClr>
                </a:solidFill>
                <a:latin typeface="+mj-lt"/>
              </a:rPr>
              <a:t> </a:t>
            </a:r>
            <a:r>
              <a:rPr lang="en-US" sz="1900" dirty="0" err="1">
                <a:solidFill>
                  <a:schemeClr val="tx1">
                    <a:alpha val="80000"/>
                  </a:schemeClr>
                </a:solidFill>
                <a:latin typeface="+mj-lt"/>
              </a:rPr>
              <a:t>töhfəni</a:t>
            </a:r>
            <a:r>
              <a:rPr lang="en-US" sz="1900" dirty="0">
                <a:solidFill>
                  <a:schemeClr val="tx1">
                    <a:alpha val="80000"/>
                  </a:schemeClr>
                </a:solidFill>
                <a:latin typeface="+mj-lt"/>
              </a:rPr>
              <a:t>, </a:t>
            </a:r>
            <a:r>
              <a:rPr lang="en-US" sz="1900" dirty="0" err="1">
                <a:solidFill>
                  <a:schemeClr val="tx1">
                    <a:alpha val="80000"/>
                  </a:schemeClr>
                </a:solidFill>
                <a:latin typeface="+mj-lt"/>
              </a:rPr>
              <a:t>eləcə</a:t>
            </a:r>
            <a:r>
              <a:rPr lang="en-US" sz="1900" dirty="0">
                <a:solidFill>
                  <a:schemeClr val="tx1">
                    <a:alpha val="80000"/>
                  </a:schemeClr>
                </a:solidFill>
                <a:latin typeface="+mj-lt"/>
              </a:rPr>
              <a:t> </a:t>
            </a:r>
            <a:r>
              <a:rPr lang="en-US" sz="1900" dirty="0" err="1">
                <a:solidFill>
                  <a:schemeClr val="tx1">
                    <a:alpha val="80000"/>
                  </a:schemeClr>
                </a:solidFill>
                <a:latin typeface="+mj-lt"/>
              </a:rPr>
              <a:t>də</a:t>
            </a:r>
            <a:r>
              <a:rPr lang="en-US" sz="1900" dirty="0">
                <a:solidFill>
                  <a:schemeClr val="tx1">
                    <a:alpha val="80000"/>
                  </a:schemeClr>
                </a:solidFill>
                <a:latin typeface="+mj-lt"/>
              </a:rPr>
              <a:t> </a:t>
            </a:r>
            <a:r>
              <a:rPr lang="en-US" sz="1900" dirty="0" err="1">
                <a:solidFill>
                  <a:schemeClr val="tx1">
                    <a:alpha val="80000"/>
                  </a:schemeClr>
                </a:solidFill>
                <a:latin typeface="+mj-lt"/>
              </a:rPr>
              <a:t>onun</a:t>
            </a:r>
            <a:r>
              <a:rPr lang="en-US" sz="1900" dirty="0">
                <a:solidFill>
                  <a:schemeClr val="tx1">
                    <a:alpha val="80000"/>
                  </a:schemeClr>
                </a:solidFill>
                <a:latin typeface="+mj-lt"/>
              </a:rPr>
              <a:t> </a:t>
            </a:r>
            <a:r>
              <a:rPr lang="en-US" sz="1900" dirty="0" err="1">
                <a:solidFill>
                  <a:schemeClr val="tx1">
                    <a:alpha val="80000"/>
                  </a:schemeClr>
                </a:solidFill>
                <a:latin typeface="+mj-lt"/>
              </a:rPr>
              <a:t>ətraf</a:t>
            </a:r>
            <a:r>
              <a:rPr lang="en-US" sz="1900" dirty="0">
                <a:solidFill>
                  <a:schemeClr val="tx1">
                    <a:alpha val="80000"/>
                  </a:schemeClr>
                </a:solidFill>
                <a:latin typeface="+mj-lt"/>
              </a:rPr>
              <a:t> </a:t>
            </a:r>
            <a:r>
              <a:rPr lang="en-US" sz="1900" dirty="0" err="1">
                <a:solidFill>
                  <a:schemeClr val="tx1">
                    <a:alpha val="80000"/>
                  </a:schemeClr>
                </a:solidFill>
                <a:latin typeface="+mj-lt"/>
              </a:rPr>
              <a:t>mühitin</a:t>
            </a:r>
            <a:r>
              <a:rPr lang="en-US" sz="1900" dirty="0">
                <a:solidFill>
                  <a:schemeClr val="tx1">
                    <a:alpha val="80000"/>
                  </a:schemeClr>
                </a:solidFill>
                <a:latin typeface="+mj-lt"/>
              </a:rPr>
              <a:t> </a:t>
            </a:r>
            <a:r>
              <a:rPr lang="en-US" sz="1900" dirty="0" err="1">
                <a:solidFill>
                  <a:schemeClr val="tx1">
                    <a:alpha val="80000"/>
                  </a:schemeClr>
                </a:solidFill>
                <a:latin typeface="+mj-lt"/>
              </a:rPr>
              <a:t>yaxşılaşdırılması</a:t>
            </a:r>
            <a:r>
              <a:rPr lang="en-US" sz="1900" dirty="0">
                <a:solidFill>
                  <a:schemeClr val="tx1">
                    <a:alpha val="80000"/>
                  </a:schemeClr>
                </a:solidFill>
                <a:latin typeface="+mj-lt"/>
              </a:rPr>
              <a:t> </a:t>
            </a:r>
            <a:r>
              <a:rPr lang="en-US" sz="1900" dirty="0" err="1">
                <a:solidFill>
                  <a:schemeClr val="tx1">
                    <a:alpha val="80000"/>
                  </a:schemeClr>
                </a:solidFill>
                <a:latin typeface="+mj-lt"/>
              </a:rPr>
              <a:t>istiqamətində</a:t>
            </a:r>
            <a:r>
              <a:rPr lang="en-US" sz="1900" dirty="0">
                <a:solidFill>
                  <a:schemeClr val="tx1">
                    <a:alpha val="80000"/>
                  </a:schemeClr>
                </a:solidFill>
                <a:latin typeface="+mj-lt"/>
              </a:rPr>
              <a:t> </a:t>
            </a:r>
            <a:r>
              <a:rPr lang="en-US" sz="1900" dirty="0" err="1">
                <a:solidFill>
                  <a:schemeClr val="tx1">
                    <a:alpha val="80000"/>
                  </a:schemeClr>
                </a:solidFill>
                <a:latin typeface="+mj-lt"/>
              </a:rPr>
              <a:t>gördüyü</a:t>
            </a:r>
            <a:r>
              <a:rPr lang="en-US" sz="1900" dirty="0">
                <a:solidFill>
                  <a:schemeClr val="tx1">
                    <a:alpha val="80000"/>
                  </a:schemeClr>
                </a:solidFill>
                <a:latin typeface="+mj-lt"/>
              </a:rPr>
              <a:t> </a:t>
            </a:r>
            <a:r>
              <a:rPr lang="en-US" sz="1900" dirty="0" err="1">
                <a:solidFill>
                  <a:schemeClr val="tx1">
                    <a:alpha val="80000"/>
                  </a:schemeClr>
                </a:solidFill>
                <a:latin typeface="+mj-lt"/>
              </a:rPr>
              <a:t>işləri</a:t>
            </a:r>
            <a:r>
              <a:rPr lang="en-US" sz="1900" dirty="0">
                <a:solidFill>
                  <a:schemeClr val="tx1">
                    <a:alpha val="80000"/>
                  </a:schemeClr>
                </a:solidFill>
                <a:latin typeface="+mj-lt"/>
              </a:rPr>
              <a:t> </a:t>
            </a:r>
            <a:r>
              <a:rPr lang="en-US" sz="1900" dirty="0" err="1">
                <a:solidFill>
                  <a:schemeClr val="tx1">
                    <a:alpha val="80000"/>
                  </a:schemeClr>
                </a:solidFill>
                <a:latin typeface="+mj-lt"/>
              </a:rPr>
              <a:t>qeyd</a:t>
            </a:r>
            <a:r>
              <a:rPr lang="en-US" sz="1900" dirty="0">
                <a:solidFill>
                  <a:schemeClr val="tx1">
                    <a:alpha val="80000"/>
                  </a:schemeClr>
                </a:solidFill>
                <a:latin typeface="+mj-lt"/>
              </a:rPr>
              <a:t> </a:t>
            </a:r>
            <a:r>
              <a:rPr lang="en-US" sz="1900" dirty="0" err="1">
                <a:solidFill>
                  <a:schemeClr val="tx1">
                    <a:alpha val="80000"/>
                  </a:schemeClr>
                </a:solidFill>
                <a:latin typeface="+mj-lt"/>
              </a:rPr>
              <a:t>etdi</a:t>
            </a:r>
            <a:r>
              <a:rPr lang="az-Latn-AZ" sz="1900" dirty="0">
                <a:solidFill>
                  <a:schemeClr val="tx1">
                    <a:alpha val="80000"/>
                  </a:schemeClr>
                </a:solidFill>
                <a:latin typeface="+mj-lt"/>
              </a:rPr>
              <a:t>. </a:t>
            </a:r>
            <a:r>
              <a:rPr lang="en-US" sz="1900" dirty="0" err="1">
                <a:solidFill>
                  <a:schemeClr val="tx1">
                    <a:alpha val="80000"/>
                  </a:schemeClr>
                </a:solidFill>
                <a:latin typeface="+mj-lt"/>
              </a:rPr>
              <a:t>Bağırov</a:t>
            </a:r>
            <a:r>
              <a:rPr lang="en-US" sz="1900" dirty="0">
                <a:solidFill>
                  <a:schemeClr val="tx1">
                    <a:alpha val="80000"/>
                  </a:schemeClr>
                </a:solidFill>
                <a:latin typeface="+mj-lt"/>
              </a:rPr>
              <a:t> </a:t>
            </a:r>
            <a:r>
              <a:rPr lang="en-US" sz="1900" dirty="0" err="1">
                <a:solidFill>
                  <a:schemeClr val="tx1">
                    <a:alpha val="80000"/>
                  </a:schemeClr>
                </a:solidFill>
                <a:latin typeface="+mj-lt"/>
              </a:rPr>
              <a:t>dünyanın</a:t>
            </a:r>
            <a:r>
              <a:rPr lang="en-US" sz="1900" dirty="0">
                <a:solidFill>
                  <a:schemeClr val="tx1">
                    <a:alpha val="80000"/>
                  </a:schemeClr>
                </a:solidFill>
                <a:latin typeface="+mj-lt"/>
              </a:rPr>
              <a:t> </a:t>
            </a:r>
            <a:r>
              <a:rPr lang="en-US" sz="1900" dirty="0" err="1">
                <a:solidFill>
                  <a:schemeClr val="tx1">
                    <a:alpha val="80000"/>
                  </a:schemeClr>
                </a:solidFill>
                <a:latin typeface="+mj-lt"/>
              </a:rPr>
              <a:t>aparıcı</a:t>
            </a:r>
            <a:r>
              <a:rPr lang="en-US" sz="1900" dirty="0">
                <a:solidFill>
                  <a:schemeClr val="tx1">
                    <a:alpha val="80000"/>
                  </a:schemeClr>
                </a:solidFill>
                <a:latin typeface="+mj-lt"/>
              </a:rPr>
              <a:t> </a:t>
            </a:r>
            <a:r>
              <a:rPr lang="en-US" sz="1900" dirty="0" err="1">
                <a:solidFill>
                  <a:schemeClr val="tx1">
                    <a:alpha val="80000"/>
                  </a:schemeClr>
                </a:solidFill>
                <a:latin typeface="+mj-lt"/>
              </a:rPr>
              <a:t>tədqiqatçılarının</a:t>
            </a:r>
            <a:r>
              <a:rPr lang="en-US" sz="1900" dirty="0">
                <a:solidFill>
                  <a:schemeClr val="tx1">
                    <a:alpha val="80000"/>
                  </a:schemeClr>
                </a:solidFill>
                <a:latin typeface="+mj-lt"/>
              </a:rPr>
              <a:t> </a:t>
            </a:r>
            <a:r>
              <a:rPr lang="en-US" sz="1900" dirty="0" err="1">
                <a:solidFill>
                  <a:schemeClr val="tx1">
                    <a:alpha val="80000"/>
                  </a:schemeClr>
                </a:solidFill>
                <a:latin typeface="+mj-lt"/>
              </a:rPr>
              <a:t>iştirakı</a:t>
            </a:r>
            <a:r>
              <a:rPr lang="en-US" sz="1900" dirty="0">
                <a:solidFill>
                  <a:schemeClr val="tx1">
                    <a:alpha val="80000"/>
                  </a:schemeClr>
                </a:solidFill>
                <a:latin typeface="+mj-lt"/>
              </a:rPr>
              <a:t> </a:t>
            </a:r>
            <a:r>
              <a:rPr lang="en-US" sz="1900" dirty="0" err="1">
                <a:solidFill>
                  <a:schemeClr val="tx1">
                    <a:alpha val="80000"/>
                  </a:schemeClr>
                </a:solidFill>
                <a:latin typeface="+mj-lt"/>
              </a:rPr>
              <a:t>ilə</a:t>
            </a:r>
            <a:r>
              <a:rPr lang="en-US" sz="1900" dirty="0">
                <a:solidFill>
                  <a:schemeClr val="tx1">
                    <a:alpha val="80000"/>
                  </a:schemeClr>
                </a:solidFill>
                <a:latin typeface="+mj-lt"/>
              </a:rPr>
              <a:t> </a:t>
            </a:r>
            <a:r>
              <a:rPr lang="en-US" sz="1900" dirty="0" err="1">
                <a:solidFill>
                  <a:schemeClr val="tx1">
                    <a:alpha val="80000"/>
                  </a:schemeClr>
                </a:solidFill>
                <a:latin typeface="+mj-lt"/>
              </a:rPr>
              <a:t>sahənin</a:t>
            </a:r>
            <a:r>
              <a:rPr lang="en-US" sz="1900" dirty="0">
                <a:solidFill>
                  <a:schemeClr val="tx1">
                    <a:alpha val="80000"/>
                  </a:schemeClr>
                </a:solidFill>
                <a:latin typeface="+mj-lt"/>
              </a:rPr>
              <a:t> </a:t>
            </a:r>
            <a:r>
              <a:rPr lang="en-US" sz="1900" dirty="0" err="1">
                <a:solidFill>
                  <a:schemeClr val="tx1">
                    <a:alpha val="80000"/>
                  </a:schemeClr>
                </a:solidFill>
                <a:latin typeface="+mj-lt"/>
              </a:rPr>
              <a:t>problemlərinin</a:t>
            </a:r>
            <a:r>
              <a:rPr lang="en-US" sz="1900" dirty="0">
                <a:solidFill>
                  <a:schemeClr val="tx1">
                    <a:alpha val="80000"/>
                  </a:schemeClr>
                </a:solidFill>
                <a:latin typeface="+mj-lt"/>
              </a:rPr>
              <a:t> </a:t>
            </a:r>
            <a:r>
              <a:rPr lang="en-US" sz="1900" dirty="0" err="1">
                <a:solidFill>
                  <a:schemeClr val="tx1">
                    <a:alpha val="80000"/>
                  </a:schemeClr>
                </a:solidFill>
                <a:latin typeface="+mj-lt"/>
              </a:rPr>
              <a:t>müzakirəsi</a:t>
            </a:r>
            <a:r>
              <a:rPr lang="en-US" sz="1900" dirty="0">
                <a:solidFill>
                  <a:schemeClr val="tx1">
                    <a:alpha val="80000"/>
                  </a:schemeClr>
                </a:solidFill>
                <a:latin typeface="+mj-lt"/>
              </a:rPr>
              <a:t> </a:t>
            </a:r>
            <a:r>
              <a:rPr lang="en-US" sz="1900" dirty="0" err="1">
                <a:solidFill>
                  <a:schemeClr val="tx1">
                    <a:alpha val="80000"/>
                  </a:schemeClr>
                </a:solidFill>
                <a:latin typeface="+mj-lt"/>
              </a:rPr>
              <a:t>baxımından</a:t>
            </a:r>
            <a:r>
              <a:rPr lang="en-US" sz="1900" dirty="0">
                <a:solidFill>
                  <a:schemeClr val="tx1">
                    <a:alpha val="80000"/>
                  </a:schemeClr>
                </a:solidFill>
                <a:latin typeface="+mj-lt"/>
              </a:rPr>
              <a:t> </a:t>
            </a:r>
            <a:r>
              <a:rPr lang="en-US" sz="1900" dirty="0" err="1">
                <a:solidFill>
                  <a:schemeClr val="tx1">
                    <a:alpha val="80000"/>
                  </a:schemeClr>
                </a:solidFill>
                <a:latin typeface="+mj-lt"/>
              </a:rPr>
              <a:t>konfransın</a:t>
            </a:r>
            <a:r>
              <a:rPr lang="en-US" sz="1900" dirty="0">
                <a:solidFill>
                  <a:schemeClr val="tx1">
                    <a:alpha val="80000"/>
                  </a:schemeClr>
                </a:solidFill>
                <a:latin typeface="+mj-lt"/>
              </a:rPr>
              <a:t> </a:t>
            </a:r>
            <a:r>
              <a:rPr lang="en-US" sz="1900" dirty="0" err="1">
                <a:solidFill>
                  <a:schemeClr val="tx1">
                    <a:alpha val="80000"/>
                  </a:schemeClr>
                </a:solidFill>
                <a:latin typeface="+mj-lt"/>
              </a:rPr>
              <a:t>əhəmiyyətini</a:t>
            </a:r>
            <a:r>
              <a:rPr lang="en-US" sz="1900" dirty="0">
                <a:solidFill>
                  <a:schemeClr val="tx1">
                    <a:alpha val="80000"/>
                  </a:schemeClr>
                </a:solidFill>
                <a:latin typeface="+mj-lt"/>
              </a:rPr>
              <a:t> </a:t>
            </a:r>
            <a:r>
              <a:rPr lang="en-US" sz="1900" dirty="0" err="1">
                <a:solidFill>
                  <a:schemeClr val="tx1">
                    <a:alpha val="80000"/>
                  </a:schemeClr>
                </a:solidFill>
                <a:latin typeface="+mj-lt"/>
              </a:rPr>
              <a:t>vurğulayıb</a:t>
            </a:r>
            <a:r>
              <a:rPr lang="en-US" sz="1900" dirty="0">
                <a:solidFill>
                  <a:schemeClr val="tx1">
                    <a:alpha val="80000"/>
                  </a:schemeClr>
                </a:solidFill>
                <a:latin typeface="+mj-lt"/>
              </a:rPr>
              <a:t>. </a:t>
            </a:r>
            <a:r>
              <a:rPr lang="en-US" sz="1900" dirty="0" err="1">
                <a:solidFill>
                  <a:schemeClr val="tx1">
                    <a:alpha val="80000"/>
                  </a:schemeClr>
                </a:solidFill>
                <a:latin typeface="+mj-lt"/>
              </a:rPr>
              <a:t>Konfrans</a:t>
            </a:r>
            <a:r>
              <a:rPr lang="en-US" sz="1900" dirty="0">
                <a:solidFill>
                  <a:schemeClr val="tx1">
                    <a:alpha val="80000"/>
                  </a:schemeClr>
                </a:solidFill>
                <a:latin typeface="+mj-lt"/>
              </a:rPr>
              <a:t> </a:t>
            </a:r>
            <a:r>
              <a:rPr lang="en-US" sz="1900" dirty="0" err="1">
                <a:solidFill>
                  <a:schemeClr val="tx1">
                    <a:alpha val="80000"/>
                  </a:schemeClr>
                </a:solidFill>
                <a:latin typeface="+mj-lt"/>
              </a:rPr>
              <a:t>işini</a:t>
            </a:r>
            <a:r>
              <a:rPr lang="en-US" sz="1900" dirty="0">
                <a:solidFill>
                  <a:schemeClr val="tx1">
                    <a:alpha val="80000"/>
                  </a:schemeClr>
                </a:solidFill>
                <a:latin typeface="+mj-lt"/>
              </a:rPr>
              <a:t> </a:t>
            </a:r>
            <a:r>
              <a:rPr lang="en-US" sz="1900" dirty="0" err="1">
                <a:solidFill>
                  <a:schemeClr val="tx1">
                    <a:alpha val="80000"/>
                  </a:schemeClr>
                </a:solidFill>
                <a:latin typeface="+mj-lt"/>
              </a:rPr>
              <a:t>sessiya</a:t>
            </a:r>
            <a:r>
              <a:rPr lang="en-US" sz="1900" dirty="0">
                <a:solidFill>
                  <a:schemeClr val="tx1">
                    <a:alpha val="80000"/>
                  </a:schemeClr>
                </a:solidFill>
                <a:latin typeface="+mj-lt"/>
              </a:rPr>
              <a:t> </a:t>
            </a:r>
            <a:r>
              <a:rPr lang="en-US" sz="1900" dirty="0" err="1">
                <a:solidFill>
                  <a:schemeClr val="tx1">
                    <a:alpha val="80000"/>
                  </a:schemeClr>
                </a:solidFill>
                <a:latin typeface="+mj-lt"/>
              </a:rPr>
              <a:t>iclasları</a:t>
            </a:r>
            <a:r>
              <a:rPr lang="en-US" sz="1900" dirty="0">
                <a:solidFill>
                  <a:schemeClr val="tx1">
                    <a:alpha val="80000"/>
                  </a:schemeClr>
                </a:solidFill>
                <a:latin typeface="+mj-lt"/>
              </a:rPr>
              <a:t> </a:t>
            </a:r>
            <a:r>
              <a:rPr lang="en-US" sz="1900" dirty="0" err="1">
                <a:solidFill>
                  <a:schemeClr val="tx1">
                    <a:alpha val="80000"/>
                  </a:schemeClr>
                </a:solidFill>
                <a:latin typeface="+mj-lt"/>
              </a:rPr>
              <a:t>ilə</a:t>
            </a:r>
            <a:r>
              <a:rPr lang="en-US" sz="1900" dirty="0">
                <a:solidFill>
                  <a:schemeClr val="tx1">
                    <a:alpha val="80000"/>
                  </a:schemeClr>
                </a:solidFill>
                <a:latin typeface="+mj-lt"/>
              </a:rPr>
              <a:t> </a:t>
            </a:r>
            <a:r>
              <a:rPr lang="en-US" sz="1900" dirty="0" err="1">
                <a:solidFill>
                  <a:schemeClr val="tx1">
                    <a:alpha val="80000"/>
                  </a:schemeClr>
                </a:solidFill>
                <a:latin typeface="+mj-lt"/>
              </a:rPr>
              <a:t>davam</a:t>
            </a:r>
            <a:r>
              <a:rPr lang="en-US" sz="1900" dirty="0">
                <a:solidFill>
                  <a:schemeClr val="tx1">
                    <a:alpha val="80000"/>
                  </a:schemeClr>
                </a:solidFill>
                <a:latin typeface="+mj-lt"/>
              </a:rPr>
              <a:t> </a:t>
            </a:r>
            <a:r>
              <a:rPr lang="en-US" sz="1900" dirty="0" err="1">
                <a:solidFill>
                  <a:schemeClr val="tx1">
                    <a:alpha val="80000"/>
                  </a:schemeClr>
                </a:solidFill>
                <a:latin typeface="+mj-lt"/>
              </a:rPr>
              <a:t>etdirmişdir</a:t>
            </a:r>
            <a:r>
              <a:rPr lang="ru-RU" sz="1900" dirty="0">
                <a:solidFill>
                  <a:schemeClr val="tx1">
                    <a:alpha val="80000"/>
                  </a:schemeClr>
                </a:solidFill>
                <a:latin typeface="+mj-lt"/>
              </a:rPr>
              <a:t>.</a:t>
            </a:r>
          </a:p>
          <a:p>
            <a:pPr indent="-228600">
              <a:lnSpc>
                <a:spcPct val="90000"/>
              </a:lnSpc>
              <a:spcAft>
                <a:spcPts val="600"/>
              </a:spcAft>
              <a:buFont typeface="Arial" panose="020B0604020202020204" pitchFamily="34" charset="0"/>
              <a:buChar char="•"/>
            </a:pPr>
            <a:r>
              <a:rPr lang="en-US" dirty="0" err="1">
                <a:solidFill>
                  <a:schemeClr val="tx1">
                    <a:alpha val="80000"/>
                  </a:schemeClr>
                </a:solidFill>
                <a:latin typeface="+mj-lt"/>
              </a:rPr>
              <a:t>Qeyd</a:t>
            </a:r>
            <a:r>
              <a:rPr lang="en-US" dirty="0">
                <a:solidFill>
                  <a:schemeClr val="tx1">
                    <a:alpha val="80000"/>
                  </a:schemeClr>
                </a:solidFill>
                <a:latin typeface="+mj-lt"/>
              </a:rPr>
              <a:t> </a:t>
            </a:r>
            <a:r>
              <a:rPr lang="en-US" dirty="0" err="1">
                <a:solidFill>
                  <a:schemeClr val="tx1">
                    <a:alpha val="80000"/>
                  </a:schemeClr>
                </a:solidFill>
                <a:latin typeface="+mj-lt"/>
              </a:rPr>
              <a:t>edək</a:t>
            </a:r>
            <a:r>
              <a:rPr lang="en-US" dirty="0">
                <a:solidFill>
                  <a:schemeClr val="tx1">
                    <a:alpha val="80000"/>
                  </a:schemeClr>
                </a:solidFill>
                <a:latin typeface="+mj-lt"/>
              </a:rPr>
              <a:t> </a:t>
            </a:r>
            <a:r>
              <a:rPr lang="en-US" dirty="0" err="1">
                <a:solidFill>
                  <a:schemeClr val="tx1">
                    <a:alpha val="80000"/>
                  </a:schemeClr>
                </a:solidFill>
                <a:latin typeface="+mj-lt"/>
              </a:rPr>
              <a:t>ki</a:t>
            </a:r>
            <a:r>
              <a:rPr lang="en-US" dirty="0">
                <a:solidFill>
                  <a:schemeClr val="tx1">
                    <a:alpha val="80000"/>
                  </a:schemeClr>
                </a:solidFill>
                <a:latin typeface="+mj-lt"/>
              </a:rPr>
              <a:t>, </a:t>
            </a:r>
            <a:r>
              <a:rPr lang="en-US" dirty="0" err="1">
                <a:solidFill>
                  <a:schemeClr val="tx1">
                    <a:alpha val="80000"/>
                  </a:schemeClr>
                </a:solidFill>
                <a:latin typeface="+mj-lt"/>
              </a:rPr>
              <a:t>konfransda</a:t>
            </a:r>
            <a:r>
              <a:rPr lang="en-US" dirty="0">
                <a:solidFill>
                  <a:schemeClr val="tx1">
                    <a:alpha val="80000"/>
                  </a:schemeClr>
                </a:solidFill>
                <a:latin typeface="+mj-lt"/>
              </a:rPr>
              <a:t> 40-a </a:t>
            </a:r>
            <a:r>
              <a:rPr lang="en-US" dirty="0" err="1">
                <a:solidFill>
                  <a:schemeClr val="tx1">
                    <a:alpha val="80000"/>
                  </a:schemeClr>
                </a:solidFill>
                <a:latin typeface="+mj-lt"/>
              </a:rPr>
              <a:t>yaxın</a:t>
            </a:r>
            <a:r>
              <a:rPr lang="en-US" dirty="0">
                <a:solidFill>
                  <a:schemeClr val="tx1">
                    <a:alpha val="80000"/>
                  </a:schemeClr>
                </a:solidFill>
                <a:latin typeface="+mj-lt"/>
              </a:rPr>
              <a:t> </a:t>
            </a:r>
            <a:r>
              <a:rPr lang="en-US" dirty="0" err="1">
                <a:solidFill>
                  <a:schemeClr val="tx1">
                    <a:alpha val="80000"/>
                  </a:schemeClr>
                </a:solidFill>
                <a:latin typeface="+mj-lt"/>
              </a:rPr>
              <a:t>ölkədən</a:t>
            </a:r>
            <a:r>
              <a:rPr lang="en-US" dirty="0">
                <a:solidFill>
                  <a:schemeClr val="tx1">
                    <a:alpha val="80000"/>
                  </a:schemeClr>
                </a:solidFill>
                <a:latin typeface="+mj-lt"/>
              </a:rPr>
              <a:t> </a:t>
            </a:r>
            <a:r>
              <a:rPr lang="en-US" dirty="0" err="1">
                <a:solidFill>
                  <a:schemeClr val="tx1">
                    <a:alpha val="80000"/>
                  </a:schemeClr>
                </a:solidFill>
                <a:latin typeface="+mj-lt"/>
              </a:rPr>
              <a:t>xarici</a:t>
            </a:r>
            <a:r>
              <a:rPr lang="en-US" dirty="0">
                <a:solidFill>
                  <a:schemeClr val="tx1">
                    <a:alpha val="80000"/>
                  </a:schemeClr>
                </a:solidFill>
                <a:latin typeface="+mj-lt"/>
              </a:rPr>
              <a:t> </a:t>
            </a:r>
            <a:r>
              <a:rPr lang="en-US" dirty="0" err="1">
                <a:solidFill>
                  <a:schemeClr val="tx1">
                    <a:alpha val="80000"/>
                  </a:schemeClr>
                </a:solidFill>
                <a:latin typeface="+mj-lt"/>
              </a:rPr>
              <a:t>tədqiqatçı</a:t>
            </a:r>
            <a:r>
              <a:rPr lang="en-US" dirty="0">
                <a:solidFill>
                  <a:schemeClr val="tx1">
                    <a:alpha val="80000"/>
                  </a:schemeClr>
                </a:solidFill>
                <a:latin typeface="+mj-lt"/>
              </a:rPr>
              <a:t> </a:t>
            </a:r>
            <a:r>
              <a:rPr lang="en-US" dirty="0" err="1">
                <a:solidFill>
                  <a:schemeClr val="tx1">
                    <a:alpha val="80000"/>
                  </a:schemeClr>
                </a:solidFill>
                <a:latin typeface="+mj-lt"/>
              </a:rPr>
              <a:t>ilə</a:t>
            </a:r>
            <a:r>
              <a:rPr lang="en-US" dirty="0">
                <a:solidFill>
                  <a:schemeClr val="tx1">
                    <a:alpha val="80000"/>
                  </a:schemeClr>
                </a:solidFill>
                <a:latin typeface="+mj-lt"/>
              </a:rPr>
              <a:t> </a:t>
            </a:r>
            <a:r>
              <a:rPr lang="en-US" dirty="0" err="1">
                <a:solidFill>
                  <a:schemeClr val="tx1">
                    <a:alpha val="80000"/>
                  </a:schemeClr>
                </a:solidFill>
                <a:latin typeface="+mj-lt"/>
              </a:rPr>
              <a:t>yanaşı</a:t>
            </a:r>
            <a:r>
              <a:rPr lang="en-US" dirty="0">
                <a:solidFill>
                  <a:schemeClr val="tx1">
                    <a:alpha val="80000"/>
                  </a:schemeClr>
                </a:solidFill>
                <a:latin typeface="+mj-lt"/>
              </a:rPr>
              <a:t> </a:t>
            </a:r>
            <a:r>
              <a:rPr lang="en-US" dirty="0" err="1">
                <a:solidFill>
                  <a:schemeClr val="tx1">
                    <a:alpha val="80000"/>
                  </a:schemeClr>
                </a:solidFill>
                <a:latin typeface="+mj-lt"/>
              </a:rPr>
              <a:t>yerli</a:t>
            </a:r>
            <a:r>
              <a:rPr lang="en-US" dirty="0">
                <a:solidFill>
                  <a:schemeClr val="tx1">
                    <a:alpha val="80000"/>
                  </a:schemeClr>
                </a:solidFill>
                <a:latin typeface="+mj-lt"/>
              </a:rPr>
              <a:t> </a:t>
            </a:r>
            <a:r>
              <a:rPr lang="en-US" dirty="0" err="1">
                <a:solidFill>
                  <a:schemeClr val="tx1">
                    <a:alpha val="80000"/>
                  </a:schemeClr>
                </a:solidFill>
                <a:latin typeface="+mj-lt"/>
              </a:rPr>
              <a:t>mütəxəssislər</a:t>
            </a:r>
            <a:r>
              <a:rPr lang="en-US" dirty="0">
                <a:solidFill>
                  <a:schemeClr val="tx1">
                    <a:alpha val="80000"/>
                  </a:schemeClr>
                </a:solidFill>
                <a:latin typeface="+mj-lt"/>
              </a:rPr>
              <a:t> </a:t>
            </a:r>
            <a:r>
              <a:rPr lang="en-US" dirty="0" err="1">
                <a:solidFill>
                  <a:schemeClr val="tx1">
                    <a:alpha val="80000"/>
                  </a:schemeClr>
                </a:solidFill>
                <a:latin typeface="+mj-lt"/>
              </a:rPr>
              <a:t>də</a:t>
            </a:r>
            <a:r>
              <a:rPr lang="en-US" dirty="0">
                <a:solidFill>
                  <a:schemeClr val="tx1">
                    <a:alpha val="80000"/>
                  </a:schemeClr>
                </a:solidFill>
                <a:latin typeface="+mj-lt"/>
              </a:rPr>
              <a:t> </a:t>
            </a:r>
            <a:r>
              <a:rPr lang="en-US" dirty="0" err="1">
                <a:solidFill>
                  <a:schemeClr val="tx1">
                    <a:alpha val="80000"/>
                  </a:schemeClr>
                </a:solidFill>
                <a:latin typeface="+mj-lt"/>
              </a:rPr>
              <a:t>iştirak</a:t>
            </a:r>
            <a:r>
              <a:rPr lang="en-US" dirty="0">
                <a:solidFill>
                  <a:schemeClr val="tx1">
                    <a:alpha val="80000"/>
                  </a:schemeClr>
                </a:solidFill>
                <a:latin typeface="+mj-lt"/>
              </a:rPr>
              <a:t> </a:t>
            </a:r>
            <a:r>
              <a:rPr lang="en-US" dirty="0" err="1">
                <a:solidFill>
                  <a:schemeClr val="tx1">
                    <a:alpha val="80000"/>
                  </a:schemeClr>
                </a:solidFill>
                <a:latin typeface="+mj-lt"/>
              </a:rPr>
              <a:t>edirdi</a:t>
            </a:r>
            <a:r>
              <a:rPr lang="en-US" dirty="0">
                <a:solidFill>
                  <a:schemeClr val="tx1">
                    <a:alpha val="80000"/>
                  </a:schemeClr>
                </a:solidFill>
                <a:latin typeface="+mj-lt"/>
              </a:rPr>
              <a:t>. </a:t>
            </a:r>
            <a:r>
              <a:rPr lang="en-US" dirty="0" err="1">
                <a:solidFill>
                  <a:schemeClr val="tx1">
                    <a:alpha val="80000"/>
                  </a:schemeClr>
                </a:solidFill>
                <a:latin typeface="+mj-lt"/>
              </a:rPr>
              <a:t>Konfrans</a:t>
            </a:r>
            <a:r>
              <a:rPr lang="en-US" dirty="0">
                <a:solidFill>
                  <a:schemeClr val="tx1">
                    <a:alpha val="80000"/>
                  </a:schemeClr>
                </a:solidFill>
                <a:latin typeface="+mj-lt"/>
              </a:rPr>
              <a:t> "</a:t>
            </a:r>
            <a:r>
              <a:rPr lang="en-US" dirty="0" err="1">
                <a:solidFill>
                  <a:schemeClr val="tx1">
                    <a:alpha val="80000"/>
                  </a:schemeClr>
                </a:solidFill>
                <a:latin typeface="+mj-lt"/>
              </a:rPr>
              <a:t>Dağ</a:t>
            </a:r>
            <a:r>
              <a:rPr lang="en-US" dirty="0">
                <a:solidFill>
                  <a:schemeClr val="tx1">
                    <a:alpha val="80000"/>
                  </a:schemeClr>
                </a:solidFill>
                <a:latin typeface="+mj-lt"/>
              </a:rPr>
              <a:t> </a:t>
            </a:r>
            <a:r>
              <a:rPr lang="en-US" dirty="0" err="1">
                <a:solidFill>
                  <a:schemeClr val="tx1">
                    <a:alpha val="80000"/>
                  </a:schemeClr>
                </a:solidFill>
                <a:latin typeface="+mj-lt"/>
              </a:rPr>
              <a:t>ekosistemləri</a:t>
            </a:r>
            <a:r>
              <a:rPr lang="en-US" dirty="0">
                <a:solidFill>
                  <a:schemeClr val="tx1">
                    <a:alpha val="80000"/>
                  </a:schemeClr>
                </a:solidFill>
                <a:latin typeface="+mj-lt"/>
              </a:rPr>
              <a:t>, </a:t>
            </a:r>
            <a:r>
              <a:rPr lang="en-US" dirty="0" err="1">
                <a:solidFill>
                  <a:schemeClr val="tx1">
                    <a:alpha val="80000"/>
                  </a:schemeClr>
                </a:solidFill>
                <a:latin typeface="+mj-lt"/>
              </a:rPr>
              <a:t>ekoloji</a:t>
            </a:r>
            <a:r>
              <a:rPr lang="en-US" dirty="0">
                <a:solidFill>
                  <a:schemeClr val="tx1">
                    <a:alpha val="80000"/>
                  </a:schemeClr>
                </a:solidFill>
                <a:latin typeface="+mj-lt"/>
              </a:rPr>
              <a:t> və </a:t>
            </a:r>
            <a:r>
              <a:rPr lang="en-US" dirty="0" err="1">
                <a:solidFill>
                  <a:schemeClr val="tx1">
                    <a:alpha val="80000"/>
                  </a:schemeClr>
                </a:solidFill>
                <a:latin typeface="+mj-lt"/>
              </a:rPr>
              <a:t>bioloji</a:t>
            </a:r>
            <a:r>
              <a:rPr lang="en-US" dirty="0">
                <a:solidFill>
                  <a:schemeClr val="tx1">
                    <a:alpha val="80000"/>
                  </a:schemeClr>
                </a:solidFill>
                <a:latin typeface="+mj-lt"/>
              </a:rPr>
              <a:t> </a:t>
            </a:r>
            <a:r>
              <a:rPr lang="en-US" dirty="0" err="1">
                <a:solidFill>
                  <a:schemeClr val="tx1">
                    <a:alpha val="80000"/>
                  </a:schemeClr>
                </a:solidFill>
                <a:latin typeface="+mj-lt"/>
              </a:rPr>
              <a:t>müxtəliflik</a:t>
            </a:r>
            <a:r>
              <a:rPr lang="en-US" dirty="0">
                <a:solidFill>
                  <a:schemeClr val="tx1">
                    <a:alpha val="80000"/>
                  </a:schemeClr>
                </a:solidFill>
                <a:latin typeface="+mj-lt"/>
              </a:rPr>
              <a:t>", "</a:t>
            </a:r>
            <a:r>
              <a:rPr lang="en-US" dirty="0" err="1">
                <a:solidFill>
                  <a:schemeClr val="tx1">
                    <a:alpha val="80000"/>
                  </a:schemeClr>
                </a:solidFill>
                <a:latin typeface="+mj-lt"/>
              </a:rPr>
              <a:t>Dağ</a:t>
            </a:r>
            <a:r>
              <a:rPr lang="en-US" dirty="0">
                <a:solidFill>
                  <a:schemeClr val="tx1">
                    <a:alpha val="80000"/>
                  </a:schemeClr>
                </a:solidFill>
                <a:latin typeface="+mj-lt"/>
              </a:rPr>
              <a:t> </a:t>
            </a:r>
            <a:r>
              <a:rPr lang="en-US" dirty="0" err="1">
                <a:solidFill>
                  <a:schemeClr val="tx1">
                    <a:alpha val="80000"/>
                  </a:schemeClr>
                </a:solidFill>
                <a:latin typeface="+mj-lt"/>
              </a:rPr>
              <a:t>landşaftları</a:t>
            </a:r>
            <a:r>
              <a:rPr lang="en-US" dirty="0">
                <a:solidFill>
                  <a:schemeClr val="tx1">
                    <a:alpha val="80000"/>
                  </a:schemeClr>
                </a:solidFill>
                <a:latin typeface="+mj-lt"/>
              </a:rPr>
              <a:t>", "</a:t>
            </a:r>
            <a:r>
              <a:rPr lang="en-US" dirty="0" err="1">
                <a:solidFill>
                  <a:schemeClr val="tx1">
                    <a:alpha val="80000"/>
                  </a:schemeClr>
                </a:solidFill>
                <a:latin typeface="+mj-lt"/>
              </a:rPr>
              <a:t>Dağ</a:t>
            </a:r>
            <a:r>
              <a:rPr lang="en-US" dirty="0">
                <a:solidFill>
                  <a:schemeClr val="tx1">
                    <a:alpha val="80000"/>
                  </a:schemeClr>
                </a:solidFill>
                <a:latin typeface="+mj-lt"/>
              </a:rPr>
              <a:t> </a:t>
            </a:r>
            <a:r>
              <a:rPr lang="en-US" dirty="0" err="1">
                <a:solidFill>
                  <a:schemeClr val="tx1">
                    <a:alpha val="80000"/>
                  </a:schemeClr>
                </a:solidFill>
                <a:latin typeface="+mj-lt"/>
              </a:rPr>
              <a:t>Mədəniyyətləri</a:t>
            </a:r>
            <a:r>
              <a:rPr lang="en-US" dirty="0">
                <a:solidFill>
                  <a:schemeClr val="tx1">
                    <a:alpha val="80000"/>
                  </a:schemeClr>
                </a:solidFill>
                <a:latin typeface="+mj-lt"/>
              </a:rPr>
              <a:t>", "</a:t>
            </a:r>
            <a:r>
              <a:rPr lang="en-US" dirty="0" err="1">
                <a:solidFill>
                  <a:schemeClr val="tx1">
                    <a:alpha val="80000"/>
                  </a:schemeClr>
                </a:solidFill>
                <a:latin typeface="+mj-lt"/>
              </a:rPr>
              <a:t>dağ</a:t>
            </a:r>
            <a:r>
              <a:rPr lang="en-US" dirty="0">
                <a:solidFill>
                  <a:schemeClr val="tx1">
                    <a:alpha val="80000"/>
                  </a:schemeClr>
                </a:solidFill>
                <a:latin typeface="+mj-lt"/>
              </a:rPr>
              <a:t> </a:t>
            </a:r>
            <a:r>
              <a:rPr lang="en-US" dirty="0" err="1">
                <a:solidFill>
                  <a:schemeClr val="tx1">
                    <a:alpha val="80000"/>
                  </a:schemeClr>
                </a:solidFill>
                <a:latin typeface="+mj-lt"/>
              </a:rPr>
              <a:t>turizmi</a:t>
            </a:r>
            <a:r>
              <a:rPr lang="en-US" dirty="0">
                <a:solidFill>
                  <a:schemeClr val="tx1">
                    <a:alpha val="80000"/>
                  </a:schemeClr>
                </a:solidFill>
                <a:latin typeface="+mj-lt"/>
              </a:rPr>
              <a:t> və </a:t>
            </a:r>
            <a:r>
              <a:rPr lang="en-US" dirty="0" err="1">
                <a:solidFill>
                  <a:schemeClr val="tx1">
                    <a:alpha val="80000"/>
                  </a:schemeClr>
                </a:solidFill>
                <a:latin typeface="+mj-lt"/>
              </a:rPr>
              <a:t>rekreasiyası</a:t>
            </a:r>
            <a:r>
              <a:rPr lang="en-US" dirty="0">
                <a:solidFill>
                  <a:schemeClr val="tx1">
                    <a:alpha val="80000"/>
                  </a:schemeClr>
                </a:solidFill>
                <a:latin typeface="+mj-lt"/>
              </a:rPr>
              <a:t>"</a:t>
            </a:r>
            <a:r>
              <a:rPr lang="ru-RU" dirty="0">
                <a:solidFill>
                  <a:schemeClr val="tx1">
                    <a:alpha val="80000"/>
                  </a:schemeClr>
                </a:solidFill>
                <a:latin typeface="+mj-lt"/>
              </a:rPr>
              <a:t> </a:t>
            </a:r>
            <a:r>
              <a:rPr lang="az-Latn-AZ" dirty="0">
                <a:solidFill>
                  <a:schemeClr val="tx1">
                    <a:alpha val="80000"/>
                  </a:schemeClr>
                </a:solidFill>
                <a:latin typeface="+mj-lt"/>
              </a:rPr>
              <a:t>sessiya iclaslarında keçirildi.</a:t>
            </a:r>
            <a:r>
              <a:rPr lang="en-US" dirty="0">
                <a:solidFill>
                  <a:schemeClr val="tx1">
                    <a:alpha val="80000"/>
                  </a:schemeClr>
                </a:solidFill>
                <a:latin typeface="+mj-lt"/>
              </a:rPr>
              <a:t> </a:t>
            </a:r>
            <a:r>
              <a:rPr lang="en-US" dirty="0" err="1">
                <a:solidFill>
                  <a:schemeClr val="tx1">
                    <a:alpha val="80000"/>
                  </a:schemeClr>
                </a:solidFill>
                <a:latin typeface="+mj-lt"/>
              </a:rPr>
              <a:t>Konfrans</a:t>
            </a:r>
            <a:r>
              <a:rPr lang="en-US" dirty="0">
                <a:solidFill>
                  <a:schemeClr val="tx1">
                    <a:alpha val="80000"/>
                  </a:schemeClr>
                </a:solidFill>
                <a:latin typeface="+mj-lt"/>
              </a:rPr>
              <a:t> </a:t>
            </a:r>
            <a:r>
              <a:rPr lang="en-US" dirty="0" err="1">
                <a:solidFill>
                  <a:schemeClr val="tx1">
                    <a:alpha val="80000"/>
                  </a:schemeClr>
                </a:solidFill>
                <a:latin typeface="+mj-lt"/>
              </a:rPr>
              <a:t>iştirakçıları</a:t>
            </a:r>
            <a:r>
              <a:rPr lang="en-US" dirty="0">
                <a:solidFill>
                  <a:schemeClr val="tx1">
                    <a:alpha val="80000"/>
                  </a:schemeClr>
                </a:solidFill>
                <a:latin typeface="+mj-lt"/>
              </a:rPr>
              <a:t> </a:t>
            </a:r>
            <a:r>
              <a:rPr lang="en-US" dirty="0" err="1">
                <a:solidFill>
                  <a:schemeClr val="tx1">
                    <a:alpha val="80000"/>
                  </a:schemeClr>
                </a:solidFill>
                <a:latin typeface="+mj-lt"/>
              </a:rPr>
              <a:t>konfransın</a:t>
            </a:r>
            <a:r>
              <a:rPr lang="en-US" dirty="0">
                <a:solidFill>
                  <a:schemeClr val="tx1">
                    <a:alpha val="80000"/>
                  </a:schemeClr>
                </a:solidFill>
                <a:latin typeface="+mj-lt"/>
              </a:rPr>
              <a:t> yeni </a:t>
            </a:r>
            <a:r>
              <a:rPr lang="en-US" dirty="0" err="1">
                <a:solidFill>
                  <a:schemeClr val="tx1">
                    <a:alpha val="80000"/>
                  </a:schemeClr>
                </a:solidFill>
                <a:latin typeface="+mj-lt"/>
              </a:rPr>
              <a:t>elmi</a:t>
            </a:r>
            <a:r>
              <a:rPr lang="en-US" dirty="0">
                <a:solidFill>
                  <a:schemeClr val="tx1">
                    <a:alpha val="80000"/>
                  </a:schemeClr>
                </a:solidFill>
                <a:latin typeface="+mj-lt"/>
              </a:rPr>
              <a:t> </a:t>
            </a:r>
            <a:r>
              <a:rPr lang="en-US" dirty="0" err="1">
                <a:solidFill>
                  <a:schemeClr val="tx1">
                    <a:alpha val="80000"/>
                  </a:schemeClr>
                </a:solidFill>
                <a:latin typeface="+mj-lt"/>
              </a:rPr>
              <a:t>tədqiqatlara</a:t>
            </a:r>
            <a:r>
              <a:rPr lang="en-US" dirty="0">
                <a:solidFill>
                  <a:schemeClr val="tx1">
                    <a:alpha val="80000"/>
                  </a:schemeClr>
                </a:solidFill>
                <a:latin typeface="+mj-lt"/>
              </a:rPr>
              <a:t> </a:t>
            </a:r>
            <a:r>
              <a:rPr lang="en-US" dirty="0" err="1">
                <a:solidFill>
                  <a:schemeClr val="tx1">
                    <a:alpha val="80000"/>
                  </a:schemeClr>
                </a:solidFill>
                <a:latin typeface="+mj-lt"/>
              </a:rPr>
              <a:t>gətirib</a:t>
            </a:r>
            <a:r>
              <a:rPr lang="en-US" dirty="0">
                <a:solidFill>
                  <a:schemeClr val="tx1">
                    <a:alpha val="80000"/>
                  </a:schemeClr>
                </a:solidFill>
                <a:latin typeface="+mj-lt"/>
              </a:rPr>
              <a:t> </a:t>
            </a:r>
            <a:r>
              <a:rPr lang="en-US" dirty="0" err="1">
                <a:solidFill>
                  <a:schemeClr val="tx1">
                    <a:alpha val="80000"/>
                  </a:schemeClr>
                </a:solidFill>
                <a:latin typeface="+mj-lt"/>
              </a:rPr>
              <a:t>çıxaracağını</a:t>
            </a:r>
            <a:r>
              <a:rPr lang="en-US" dirty="0">
                <a:solidFill>
                  <a:schemeClr val="tx1">
                    <a:alpha val="80000"/>
                  </a:schemeClr>
                </a:solidFill>
                <a:latin typeface="+mj-lt"/>
              </a:rPr>
              <a:t>, </a:t>
            </a:r>
            <a:r>
              <a:rPr lang="en-US" dirty="0" err="1">
                <a:solidFill>
                  <a:schemeClr val="tx1">
                    <a:alpha val="80000"/>
                  </a:schemeClr>
                </a:solidFill>
                <a:latin typeface="+mj-lt"/>
              </a:rPr>
              <a:t>sənaye</a:t>
            </a:r>
            <a:r>
              <a:rPr lang="en-US" dirty="0">
                <a:solidFill>
                  <a:schemeClr val="tx1">
                    <a:alpha val="80000"/>
                  </a:schemeClr>
                </a:solidFill>
                <a:latin typeface="+mj-lt"/>
              </a:rPr>
              <a:t> </a:t>
            </a:r>
            <a:r>
              <a:rPr lang="en-US" dirty="0" err="1">
                <a:solidFill>
                  <a:schemeClr val="tx1">
                    <a:alpha val="80000"/>
                  </a:schemeClr>
                </a:solidFill>
                <a:latin typeface="+mj-lt"/>
              </a:rPr>
              <a:t>problemlərinin</a:t>
            </a:r>
            <a:r>
              <a:rPr lang="en-US" dirty="0">
                <a:solidFill>
                  <a:schemeClr val="tx1">
                    <a:alpha val="80000"/>
                  </a:schemeClr>
                </a:solidFill>
                <a:latin typeface="+mj-lt"/>
              </a:rPr>
              <a:t> </a:t>
            </a:r>
            <a:r>
              <a:rPr lang="en-US" dirty="0" err="1">
                <a:solidFill>
                  <a:schemeClr val="tx1">
                    <a:alpha val="80000"/>
                  </a:schemeClr>
                </a:solidFill>
                <a:latin typeface="+mj-lt"/>
              </a:rPr>
              <a:t>müzakirəsi</a:t>
            </a:r>
            <a:r>
              <a:rPr lang="en-US" dirty="0">
                <a:solidFill>
                  <a:schemeClr val="tx1">
                    <a:alpha val="80000"/>
                  </a:schemeClr>
                </a:solidFill>
                <a:latin typeface="+mj-lt"/>
              </a:rPr>
              <a:t> və </a:t>
            </a:r>
            <a:r>
              <a:rPr lang="en-US" dirty="0" err="1">
                <a:solidFill>
                  <a:schemeClr val="tx1">
                    <a:alpha val="80000"/>
                  </a:schemeClr>
                </a:solidFill>
                <a:latin typeface="+mj-lt"/>
              </a:rPr>
              <a:t>həyata</a:t>
            </a:r>
            <a:r>
              <a:rPr lang="en-US" dirty="0">
                <a:solidFill>
                  <a:schemeClr val="tx1">
                    <a:alpha val="80000"/>
                  </a:schemeClr>
                </a:solidFill>
                <a:latin typeface="+mj-lt"/>
              </a:rPr>
              <a:t> </a:t>
            </a:r>
            <a:r>
              <a:rPr lang="en-US" dirty="0" err="1">
                <a:solidFill>
                  <a:schemeClr val="tx1">
                    <a:alpha val="80000"/>
                  </a:schemeClr>
                </a:solidFill>
                <a:latin typeface="+mj-lt"/>
              </a:rPr>
              <a:t>keçirilməsi</a:t>
            </a:r>
            <a:r>
              <a:rPr lang="en-US" dirty="0">
                <a:solidFill>
                  <a:schemeClr val="tx1">
                    <a:alpha val="80000"/>
                  </a:schemeClr>
                </a:solidFill>
                <a:latin typeface="+mj-lt"/>
              </a:rPr>
              <a:t> </a:t>
            </a:r>
            <a:r>
              <a:rPr lang="en-US" dirty="0" err="1">
                <a:solidFill>
                  <a:schemeClr val="tx1">
                    <a:alpha val="80000"/>
                  </a:schemeClr>
                </a:solidFill>
                <a:latin typeface="+mj-lt"/>
              </a:rPr>
              <a:t>lazım</a:t>
            </a:r>
            <a:r>
              <a:rPr lang="en-US" dirty="0">
                <a:solidFill>
                  <a:schemeClr val="tx1">
                    <a:alpha val="80000"/>
                  </a:schemeClr>
                </a:solidFill>
                <a:latin typeface="+mj-lt"/>
              </a:rPr>
              <a:t> </a:t>
            </a:r>
            <a:r>
              <a:rPr lang="en-US" dirty="0" err="1">
                <a:solidFill>
                  <a:schemeClr val="tx1">
                    <a:alpha val="80000"/>
                  </a:schemeClr>
                </a:solidFill>
                <a:latin typeface="+mj-lt"/>
              </a:rPr>
              <a:t>olan</a:t>
            </a:r>
            <a:r>
              <a:rPr lang="en-US" dirty="0">
                <a:solidFill>
                  <a:schemeClr val="tx1">
                    <a:alpha val="80000"/>
                  </a:schemeClr>
                </a:solidFill>
                <a:latin typeface="+mj-lt"/>
              </a:rPr>
              <a:t> </a:t>
            </a:r>
            <a:r>
              <a:rPr lang="en-US" dirty="0" err="1">
                <a:solidFill>
                  <a:schemeClr val="tx1">
                    <a:alpha val="80000"/>
                  </a:schemeClr>
                </a:solidFill>
                <a:latin typeface="+mj-lt"/>
              </a:rPr>
              <a:t>addımların</a:t>
            </a:r>
            <a:r>
              <a:rPr lang="en-US" dirty="0">
                <a:solidFill>
                  <a:schemeClr val="tx1">
                    <a:alpha val="80000"/>
                  </a:schemeClr>
                </a:solidFill>
                <a:latin typeface="+mj-lt"/>
              </a:rPr>
              <a:t> </a:t>
            </a:r>
            <a:r>
              <a:rPr lang="en-US" dirty="0" err="1">
                <a:solidFill>
                  <a:schemeClr val="tx1">
                    <a:alpha val="80000"/>
                  </a:schemeClr>
                </a:solidFill>
                <a:latin typeface="+mj-lt"/>
              </a:rPr>
              <a:t>müəyyənləşdirilməsi</a:t>
            </a:r>
            <a:r>
              <a:rPr lang="en-US" dirty="0">
                <a:solidFill>
                  <a:schemeClr val="tx1">
                    <a:alpha val="80000"/>
                  </a:schemeClr>
                </a:solidFill>
                <a:latin typeface="+mj-lt"/>
              </a:rPr>
              <a:t> </a:t>
            </a:r>
            <a:r>
              <a:rPr lang="en-US" dirty="0" err="1">
                <a:solidFill>
                  <a:schemeClr val="tx1">
                    <a:alpha val="80000"/>
                  </a:schemeClr>
                </a:solidFill>
                <a:latin typeface="+mj-lt"/>
              </a:rPr>
              <a:t>baxımından</a:t>
            </a:r>
            <a:r>
              <a:rPr lang="en-US" dirty="0">
                <a:solidFill>
                  <a:schemeClr val="tx1">
                    <a:alpha val="80000"/>
                  </a:schemeClr>
                </a:solidFill>
                <a:latin typeface="+mj-lt"/>
              </a:rPr>
              <a:t> </a:t>
            </a:r>
            <a:r>
              <a:rPr lang="en-US" dirty="0" err="1">
                <a:solidFill>
                  <a:schemeClr val="tx1">
                    <a:alpha val="80000"/>
                  </a:schemeClr>
                </a:solidFill>
                <a:latin typeface="+mj-lt"/>
              </a:rPr>
              <a:t>vacib</a:t>
            </a:r>
            <a:r>
              <a:rPr lang="en-US" dirty="0">
                <a:solidFill>
                  <a:schemeClr val="tx1">
                    <a:alpha val="80000"/>
                  </a:schemeClr>
                </a:solidFill>
                <a:latin typeface="+mj-lt"/>
              </a:rPr>
              <a:t> </a:t>
            </a:r>
            <a:r>
              <a:rPr lang="en-US" dirty="0" err="1">
                <a:solidFill>
                  <a:schemeClr val="tx1">
                    <a:alpha val="80000"/>
                  </a:schemeClr>
                </a:solidFill>
                <a:latin typeface="+mj-lt"/>
              </a:rPr>
              <a:t>olduğunu</a:t>
            </a:r>
            <a:r>
              <a:rPr lang="en-US" dirty="0">
                <a:solidFill>
                  <a:schemeClr val="tx1">
                    <a:alpha val="80000"/>
                  </a:schemeClr>
                </a:solidFill>
                <a:latin typeface="+mj-lt"/>
              </a:rPr>
              <a:t> </a:t>
            </a:r>
            <a:r>
              <a:rPr lang="en-US" dirty="0" err="1">
                <a:solidFill>
                  <a:schemeClr val="tx1">
                    <a:alpha val="80000"/>
                  </a:schemeClr>
                </a:solidFill>
                <a:latin typeface="+mj-lt"/>
              </a:rPr>
              <a:t>vurğuladılar</a:t>
            </a:r>
            <a:r>
              <a:rPr lang="en-US" dirty="0">
                <a:solidFill>
                  <a:schemeClr val="tx1">
                    <a:alpha val="80000"/>
                  </a:schemeClr>
                </a:solidFill>
                <a:latin typeface="+mj-lt"/>
              </a:rPr>
              <a:t>.</a:t>
            </a:r>
          </a:p>
        </p:txBody>
      </p:sp>
      <p:sp>
        <p:nvSpPr>
          <p:cNvPr id="2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23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posing for a photo&#10;&#10;Description automatically generated">
            <a:extLst>
              <a:ext uri="{FF2B5EF4-FFF2-40B4-BE49-F238E27FC236}">
                <a16:creationId xmlns:a16="http://schemas.microsoft.com/office/drawing/2014/main" id="{43CCC5A4-FC56-4F41-BCEC-B0EEFD8B12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410" b="2159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02DA5-DC6F-8B41-818A-4DF16612ADC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QAFQAZ DAĞ FORUM</a:t>
            </a:r>
            <a:r>
              <a:rPr lang="az-Latn-AZ" sz="3600" dirty="0">
                <a:solidFill>
                  <a:schemeClr val="tx1">
                    <a:lumMod val="85000"/>
                    <a:lumOff val="15000"/>
                  </a:schemeClr>
                </a:solidFill>
              </a:rPr>
              <a:t>U</a:t>
            </a:r>
            <a:r>
              <a:rPr lang="en-US" sz="3600" dirty="0">
                <a:solidFill>
                  <a:schemeClr val="tx1">
                    <a:lumMod val="85000"/>
                    <a:lumOff val="15000"/>
                  </a:schemeClr>
                </a:solidFill>
              </a:rPr>
              <a:t>-2019</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681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6" name="Freeform: Shape 15">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9442CC-F20E-4CC5-9FC8-A9DDD9494051}"/>
              </a:ext>
            </a:extLst>
          </p:cNvPr>
          <p:cNvSpPr txBox="1"/>
          <p:nvPr/>
        </p:nvSpPr>
        <p:spPr>
          <a:xfrm>
            <a:off x="642938" y="642938"/>
            <a:ext cx="10904538" cy="1400175"/>
          </a:xfrm>
          <a:prstGeom prst="rect">
            <a:avLst/>
          </a:prstGeom>
          <a:noFill/>
        </p:spPr>
        <p:txBody>
          <a:bodyPr wrap="square" anchor="t">
            <a:normAutofit/>
          </a:bodyPr>
          <a:lstStyle/>
          <a:p>
            <a:pPr algn="ctr">
              <a:spcAft>
                <a:spcPts val="600"/>
              </a:spcAft>
            </a:pPr>
            <a:r>
              <a:rPr lang="en-US" sz="2600" b="1" i="1" dirty="0" err="1">
                <a:latin typeface="+mj-lt"/>
              </a:rPr>
              <a:t>Qərbi</a:t>
            </a:r>
            <a:r>
              <a:rPr lang="en-US" sz="2600" b="1" i="1" dirty="0">
                <a:latin typeface="+mj-lt"/>
              </a:rPr>
              <a:t> </a:t>
            </a:r>
            <a:r>
              <a:rPr lang="az-Latn-AZ" sz="2600" b="1" i="1" dirty="0">
                <a:latin typeface="+mj-lt"/>
              </a:rPr>
              <a:t>Kaspi </a:t>
            </a:r>
            <a:r>
              <a:rPr lang="en-US" sz="2600" b="1" i="1" dirty="0" err="1">
                <a:latin typeface="+mj-lt"/>
              </a:rPr>
              <a:t>Universitetinin</a:t>
            </a:r>
            <a:r>
              <a:rPr lang="en-US" sz="2600" b="1" i="1" dirty="0">
                <a:latin typeface="+mj-lt"/>
              </a:rPr>
              <a:t> </a:t>
            </a:r>
            <a:r>
              <a:rPr lang="en-US" sz="2600" b="1" i="1" dirty="0" err="1">
                <a:latin typeface="+mj-lt"/>
              </a:rPr>
              <a:t>Dağ</a:t>
            </a:r>
            <a:r>
              <a:rPr lang="en-US" sz="2600" b="1" i="1" dirty="0">
                <a:latin typeface="+mj-lt"/>
              </a:rPr>
              <a:t> </a:t>
            </a:r>
            <a:r>
              <a:rPr lang="en-US" sz="2600" b="1" i="1" dirty="0" err="1">
                <a:latin typeface="+mj-lt"/>
              </a:rPr>
              <a:t>Mədəniyyətləri</a:t>
            </a:r>
            <a:r>
              <a:rPr lang="en-US" sz="2600" b="1" i="1" dirty="0">
                <a:latin typeface="+mj-lt"/>
              </a:rPr>
              <a:t> və </a:t>
            </a:r>
            <a:r>
              <a:rPr lang="en-US" sz="2600" b="1" i="1" dirty="0" err="1">
                <a:latin typeface="+mj-lt"/>
              </a:rPr>
              <a:t>Landşaftları</a:t>
            </a:r>
            <a:r>
              <a:rPr lang="en-US" sz="2600" b="1" i="1" dirty="0">
                <a:latin typeface="+mj-lt"/>
              </a:rPr>
              <a:t> </a:t>
            </a:r>
            <a:r>
              <a:rPr lang="en-US" sz="2600" b="1" i="1" dirty="0" err="1">
                <a:latin typeface="+mj-lt"/>
              </a:rPr>
              <a:t>Elmi-Tədqiqat</a:t>
            </a:r>
            <a:r>
              <a:rPr lang="en-US" sz="2600" b="1" i="1" dirty="0">
                <a:latin typeface="+mj-lt"/>
              </a:rPr>
              <a:t> </a:t>
            </a:r>
            <a:r>
              <a:rPr lang="en-US" sz="2600" b="1" i="1" dirty="0" err="1">
                <a:latin typeface="+mj-lt"/>
              </a:rPr>
              <a:t>İnstitutunun</a:t>
            </a:r>
            <a:r>
              <a:rPr lang="en-US" sz="2600" b="1" i="1" dirty="0">
                <a:latin typeface="+mj-lt"/>
              </a:rPr>
              <a:t> </a:t>
            </a:r>
            <a:r>
              <a:rPr lang="en-US" sz="2600" b="1" i="1" dirty="0" err="1">
                <a:latin typeface="+mj-lt"/>
              </a:rPr>
              <a:t>nümayəndə</a:t>
            </a:r>
            <a:r>
              <a:rPr lang="en-US" sz="2600" b="1" i="1" dirty="0">
                <a:latin typeface="+mj-lt"/>
              </a:rPr>
              <a:t> </a:t>
            </a:r>
            <a:r>
              <a:rPr lang="en-US" sz="2600" b="1" i="1" dirty="0" err="1">
                <a:latin typeface="+mj-lt"/>
              </a:rPr>
              <a:t>heyəti</a:t>
            </a:r>
            <a:r>
              <a:rPr lang="en-US" sz="2600" b="1" i="1" dirty="0">
                <a:latin typeface="+mj-lt"/>
              </a:rPr>
              <a:t> </a:t>
            </a:r>
            <a:r>
              <a:rPr lang="en-US" sz="2600" b="1" i="1" dirty="0" err="1">
                <a:latin typeface="+mj-lt"/>
              </a:rPr>
              <a:t>Türkiyənin</a:t>
            </a:r>
            <a:r>
              <a:rPr lang="en-US" sz="2600" b="1" i="1" dirty="0">
                <a:latin typeface="+mj-lt"/>
              </a:rPr>
              <a:t> Ankara </a:t>
            </a:r>
            <a:r>
              <a:rPr lang="en-US" sz="2600" b="1" i="1" dirty="0" err="1">
                <a:latin typeface="+mj-lt"/>
              </a:rPr>
              <a:t>Universitetində</a:t>
            </a:r>
            <a:r>
              <a:rPr lang="en-US" sz="2600" b="1" i="1" dirty="0">
                <a:latin typeface="+mj-lt"/>
              </a:rPr>
              <a:t> </a:t>
            </a:r>
            <a:r>
              <a:rPr lang="en-US" sz="2600" b="1" i="1" dirty="0" err="1">
                <a:latin typeface="+mj-lt"/>
              </a:rPr>
              <a:t>keçirilən</a:t>
            </a:r>
            <a:r>
              <a:rPr lang="en-US" sz="2600" b="1" i="1" dirty="0">
                <a:latin typeface="+mj-lt"/>
              </a:rPr>
              <a:t> "</a:t>
            </a:r>
            <a:r>
              <a:rPr lang="en-US" sz="2600" b="1" i="1" dirty="0" err="1">
                <a:latin typeface="+mj-lt"/>
              </a:rPr>
              <a:t>Qafqaz</a:t>
            </a:r>
            <a:r>
              <a:rPr lang="en-US" sz="2600" b="1" i="1" dirty="0">
                <a:latin typeface="+mj-lt"/>
              </a:rPr>
              <a:t> </a:t>
            </a:r>
            <a:r>
              <a:rPr lang="en-US" sz="2600" b="1" i="1" dirty="0" err="1">
                <a:latin typeface="+mj-lt"/>
              </a:rPr>
              <a:t>dağ</a:t>
            </a:r>
            <a:r>
              <a:rPr lang="en-US" sz="2600" b="1" i="1" dirty="0">
                <a:latin typeface="+mj-lt"/>
              </a:rPr>
              <a:t> Forumu-2019" - da </a:t>
            </a:r>
            <a:r>
              <a:rPr lang="en-US" sz="2600" b="1" i="1" dirty="0" err="1">
                <a:latin typeface="+mj-lt"/>
              </a:rPr>
              <a:t>iştirak</a:t>
            </a:r>
            <a:r>
              <a:rPr lang="en-US" sz="2600" b="1" i="1" dirty="0">
                <a:latin typeface="+mj-lt"/>
              </a:rPr>
              <a:t> </a:t>
            </a:r>
            <a:r>
              <a:rPr lang="en-US" sz="2600" b="1" i="1" dirty="0" err="1">
                <a:latin typeface="+mj-lt"/>
              </a:rPr>
              <a:t>etmişdir</a:t>
            </a:r>
            <a:r>
              <a:rPr lang="en-US" sz="2600" b="1" i="1" dirty="0">
                <a:latin typeface="+mj-lt"/>
              </a:rPr>
              <a:t>. (4 </a:t>
            </a:r>
            <a:r>
              <a:rPr lang="en-US" sz="2600" b="1" i="1" dirty="0" err="1">
                <a:latin typeface="+mj-lt"/>
              </a:rPr>
              <a:t>noyabr</a:t>
            </a:r>
            <a:r>
              <a:rPr lang="en-US" sz="2600" b="1" i="1" dirty="0">
                <a:latin typeface="+mj-lt"/>
              </a:rPr>
              <a:t> 2019)</a:t>
            </a:r>
            <a:endParaRPr lang="ru-RU" sz="2600" dirty="0">
              <a:latin typeface="+mj-lt"/>
            </a:endParaRPr>
          </a:p>
        </p:txBody>
      </p:sp>
      <p:sp>
        <p:nvSpPr>
          <p:cNvPr id="8" name="TextBox 7">
            <a:extLst>
              <a:ext uri="{FF2B5EF4-FFF2-40B4-BE49-F238E27FC236}">
                <a16:creationId xmlns:a16="http://schemas.microsoft.com/office/drawing/2014/main" id="{33F8F637-7256-4EE6-A940-EA1F6E5FD5BC}"/>
              </a:ext>
            </a:extLst>
          </p:cNvPr>
          <p:cNvSpPr txBox="1"/>
          <p:nvPr/>
        </p:nvSpPr>
        <p:spPr>
          <a:xfrm>
            <a:off x="642938" y="2111375"/>
            <a:ext cx="10904538" cy="4102100"/>
          </a:xfrm>
          <a:prstGeom prst="rect">
            <a:avLst/>
          </a:prstGeom>
          <a:noFill/>
        </p:spPr>
        <p:txBody>
          <a:bodyPr wrap="square" anchor="t">
            <a:normAutofit/>
          </a:bodyPr>
          <a:lstStyle/>
          <a:p>
            <a:pPr algn="ctr">
              <a:lnSpc>
                <a:spcPct val="90000"/>
              </a:lnSpc>
              <a:spcAft>
                <a:spcPts val="600"/>
              </a:spcAft>
            </a:pPr>
            <a:r>
              <a:rPr lang="en-US" sz="2400" dirty="0"/>
              <a:t>Forum "</a:t>
            </a:r>
            <a:r>
              <a:rPr lang="en-US" sz="2400" dirty="0" err="1"/>
              <a:t>Qafqazşünaslıq</a:t>
            </a:r>
            <a:r>
              <a:rPr lang="en-US" sz="2400" dirty="0"/>
              <a:t> </a:t>
            </a:r>
            <a:r>
              <a:rPr lang="en-US" sz="2400" dirty="0" err="1"/>
              <a:t>gündəliyi</a:t>
            </a:r>
            <a:r>
              <a:rPr lang="en-US" sz="2400" dirty="0"/>
              <a:t>" </a:t>
            </a:r>
            <a:r>
              <a:rPr lang="en-US" sz="2400" dirty="0" err="1"/>
              <a:t>ni</a:t>
            </a:r>
            <a:r>
              <a:rPr lang="en-US" sz="2400" dirty="0"/>
              <a:t>, </a:t>
            </a:r>
            <a:r>
              <a:rPr lang="en-US" sz="2400" dirty="0" err="1"/>
              <a:t>dağların</a:t>
            </a:r>
            <a:r>
              <a:rPr lang="en-US" sz="2400" dirty="0"/>
              <a:t> </a:t>
            </a:r>
            <a:r>
              <a:rPr lang="en-US" sz="2400" dirty="0" err="1"/>
              <a:t>davamlı</a:t>
            </a:r>
            <a:r>
              <a:rPr lang="en-US" sz="2400" dirty="0"/>
              <a:t> </a:t>
            </a:r>
            <a:r>
              <a:rPr lang="en-US" sz="2400" dirty="0" err="1"/>
              <a:t>inkişafı</a:t>
            </a:r>
            <a:r>
              <a:rPr lang="en-US" sz="2400" dirty="0"/>
              <a:t>, </a:t>
            </a:r>
            <a:r>
              <a:rPr lang="en-US" sz="2400" dirty="0" err="1"/>
              <a:t>dağ</a:t>
            </a:r>
            <a:r>
              <a:rPr lang="en-US" sz="2400" dirty="0"/>
              <a:t> </a:t>
            </a:r>
            <a:r>
              <a:rPr lang="en-US" sz="2400" dirty="0" err="1"/>
              <a:t>regionlarının</a:t>
            </a:r>
            <a:r>
              <a:rPr lang="en-US" sz="2400" dirty="0"/>
              <a:t> </a:t>
            </a:r>
            <a:r>
              <a:rPr lang="en-US" sz="2400" dirty="0" err="1"/>
              <a:t>inkişafı</a:t>
            </a:r>
            <a:r>
              <a:rPr lang="en-US" sz="2400" dirty="0"/>
              <a:t> və </a:t>
            </a:r>
            <a:r>
              <a:rPr lang="en-US" sz="2400" dirty="0" err="1"/>
              <a:t>s.üzrə</a:t>
            </a:r>
            <a:r>
              <a:rPr lang="en-US" sz="2400" dirty="0"/>
              <a:t> </a:t>
            </a:r>
            <a:r>
              <a:rPr lang="en-US" sz="2400" dirty="0" err="1"/>
              <a:t>tədqiqatları</a:t>
            </a:r>
            <a:r>
              <a:rPr lang="en-US" sz="2400" dirty="0"/>
              <a:t> </a:t>
            </a:r>
            <a:r>
              <a:rPr lang="en-US" sz="2400" dirty="0" err="1"/>
              <a:t>əhatə</a:t>
            </a:r>
            <a:r>
              <a:rPr lang="en-US" sz="2400" dirty="0"/>
              <a:t> </a:t>
            </a:r>
            <a:r>
              <a:rPr lang="en-US" sz="2400" dirty="0" err="1"/>
              <a:t>etmişdir</a:t>
            </a:r>
            <a:r>
              <a:rPr lang="en-US" sz="2400" dirty="0"/>
              <a:t>.</a:t>
            </a:r>
            <a:r>
              <a:rPr lang="ru-RU" sz="2400" dirty="0"/>
              <a:t> </a:t>
            </a:r>
            <a:r>
              <a:rPr lang="en-US" sz="2400" dirty="0" err="1"/>
              <a:t>Qərbi</a:t>
            </a:r>
            <a:r>
              <a:rPr lang="en-US" sz="2400" dirty="0"/>
              <a:t> </a:t>
            </a:r>
            <a:r>
              <a:rPr lang="az-Latn-AZ" sz="2400" dirty="0"/>
              <a:t>Kaspi</a:t>
            </a:r>
            <a:r>
              <a:rPr lang="en-US" sz="2400" dirty="0"/>
              <a:t> </a:t>
            </a:r>
            <a:r>
              <a:rPr lang="en-US" sz="2400" dirty="0" err="1"/>
              <a:t>Universitetinin</a:t>
            </a:r>
            <a:r>
              <a:rPr lang="en-US" sz="2400" dirty="0"/>
              <a:t> </a:t>
            </a:r>
            <a:r>
              <a:rPr lang="en-US" sz="2400" dirty="0" err="1"/>
              <a:t>Himayəçilik</a:t>
            </a:r>
            <a:r>
              <a:rPr lang="en-US" sz="2400" dirty="0"/>
              <a:t> </a:t>
            </a:r>
            <a:r>
              <a:rPr lang="en-US" sz="2400" dirty="0" err="1"/>
              <a:t>Şurasının</a:t>
            </a:r>
            <a:r>
              <a:rPr lang="en-US" sz="2400" dirty="0"/>
              <a:t> </a:t>
            </a:r>
            <a:r>
              <a:rPr lang="en-US" sz="2400" dirty="0" err="1"/>
              <a:t>sədri</a:t>
            </a:r>
            <a:r>
              <a:rPr lang="en-US" sz="2400" dirty="0"/>
              <a:t> </a:t>
            </a:r>
            <a:r>
              <a:rPr lang="en-US" sz="2400" dirty="0" err="1"/>
              <a:t>Hüseyn</a:t>
            </a:r>
            <a:r>
              <a:rPr lang="en-US" sz="2400" dirty="0"/>
              <a:t> </a:t>
            </a:r>
            <a:r>
              <a:rPr lang="en-US" sz="2400" dirty="0" err="1"/>
              <a:t>Bağırov</a:t>
            </a:r>
            <a:r>
              <a:rPr lang="en-US" sz="2400" dirty="0"/>
              <a:t> "</a:t>
            </a:r>
            <a:r>
              <a:rPr lang="en-US" sz="2400" dirty="0" err="1"/>
              <a:t>Qafqaz</a:t>
            </a:r>
            <a:r>
              <a:rPr lang="en-US" sz="2400" dirty="0"/>
              <a:t> </a:t>
            </a:r>
            <a:r>
              <a:rPr lang="en-US" sz="2400" dirty="0" err="1"/>
              <a:t>dağlarının</a:t>
            </a:r>
            <a:r>
              <a:rPr lang="en-US" sz="2400" dirty="0"/>
              <a:t> </a:t>
            </a:r>
            <a:r>
              <a:rPr lang="en-US" sz="2400" dirty="0" err="1"/>
              <a:t>ekoloji</a:t>
            </a:r>
            <a:r>
              <a:rPr lang="en-US" sz="2400" dirty="0"/>
              <a:t> </a:t>
            </a:r>
            <a:r>
              <a:rPr lang="en-US" sz="2400" dirty="0" err="1"/>
              <a:t>problemləri</a:t>
            </a:r>
            <a:r>
              <a:rPr lang="en-US" sz="2400" dirty="0"/>
              <a:t>: </a:t>
            </a:r>
            <a:r>
              <a:rPr lang="en-US" sz="2400" dirty="0" err="1"/>
              <a:t>onların</a:t>
            </a:r>
            <a:r>
              <a:rPr lang="en-US" sz="2400" dirty="0"/>
              <a:t> </a:t>
            </a:r>
            <a:r>
              <a:rPr lang="en-US" sz="2400" dirty="0" err="1"/>
              <a:t>həlli</a:t>
            </a:r>
            <a:r>
              <a:rPr lang="en-US" sz="2400" dirty="0"/>
              <a:t> </a:t>
            </a:r>
            <a:r>
              <a:rPr lang="en-US" sz="2400" dirty="0" err="1"/>
              <a:t>perspektivləri</a:t>
            </a:r>
            <a:r>
              <a:rPr lang="en-US" sz="2400" dirty="0"/>
              <a:t>" </a:t>
            </a:r>
            <a:r>
              <a:rPr lang="en-US" sz="2400" dirty="0" err="1"/>
              <a:t>mövzusunda</a:t>
            </a:r>
            <a:r>
              <a:rPr lang="en-US" sz="2400" dirty="0"/>
              <a:t> </a:t>
            </a:r>
            <a:r>
              <a:rPr lang="az-Latn-AZ" sz="2400" dirty="0"/>
              <a:t>f</a:t>
            </a:r>
            <a:r>
              <a:rPr lang="en-US" sz="2400" dirty="0" err="1"/>
              <a:t>orumda</a:t>
            </a:r>
            <a:r>
              <a:rPr lang="en-US" sz="2400" dirty="0"/>
              <a:t> </a:t>
            </a:r>
            <a:r>
              <a:rPr lang="en-US" sz="2400" dirty="0" err="1"/>
              <a:t>çıxış</a:t>
            </a:r>
            <a:r>
              <a:rPr lang="en-US" sz="2400" dirty="0"/>
              <a:t> e</a:t>
            </a:r>
            <a:r>
              <a:rPr lang="az-Latn-AZ" sz="2400" dirty="0"/>
              <a:t>dib</a:t>
            </a:r>
            <a:r>
              <a:rPr lang="en-US" sz="2400" dirty="0"/>
              <a:t> və </a:t>
            </a:r>
            <a:r>
              <a:rPr lang="en-US" sz="2400" dirty="0" err="1"/>
              <a:t>tədqiqatçıların</a:t>
            </a:r>
            <a:r>
              <a:rPr lang="en-US" sz="2400" dirty="0"/>
              <a:t> </a:t>
            </a:r>
            <a:r>
              <a:rPr lang="en-US" sz="2400" dirty="0" err="1"/>
              <a:t>suallarını</a:t>
            </a:r>
            <a:r>
              <a:rPr lang="en-US" sz="2400" dirty="0"/>
              <a:t> </a:t>
            </a:r>
            <a:r>
              <a:rPr lang="en-US" sz="2400" dirty="0" err="1"/>
              <a:t>cavablandırmışdır</a:t>
            </a:r>
            <a:r>
              <a:rPr lang="en-US" sz="2400" dirty="0"/>
              <a:t>.</a:t>
            </a:r>
            <a:r>
              <a:rPr lang="az-Latn-AZ" sz="2400" dirty="0"/>
              <a:t> </a:t>
            </a:r>
            <a:r>
              <a:rPr lang="en-US" sz="2400" dirty="0" err="1"/>
              <a:t>Forumun</a:t>
            </a:r>
            <a:r>
              <a:rPr lang="en-US" sz="2400" dirty="0"/>
              <a:t> </a:t>
            </a:r>
            <a:r>
              <a:rPr lang="en-US" sz="2400" dirty="0" err="1"/>
              <a:t>işində</a:t>
            </a:r>
            <a:r>
              <a:rPr lang="en-US" sz="2400" dirty="0"/>
              <a:t> </a:t>
            </a:r>
            <a:r>
              <a:rPr lang="en-US" sz="2400" dirty="0" err="1"/>
              <a:t>dünyanın</a:t>
            </a:r>
            <a:r>
              <a:rPr lang="en-US" sz="2400" dirty="0"/>
              <a:t> </a:t>
            </a:r>
            <a:r>
              <a:rPr lang="en-US" sz="2400" dirty="0" err="1"/>
              <a:t>aparıcı</a:t>
            </a:r>
            <a:r>
              <a:rPr lang="en-US" sz="2400" dirty="0"/>
              <a:t> alim və </a:t>
            </a:r>
            <a:r>
              <a:rPr lang="en-US" sz="2400" dirty="0" err="1"/>
              <a:t>tədqiqat</a:t>
            </a:r>
            <a:r>
              <a:rPr lang="en-US" sz="2400" dirty="0"/>
              <a:t> </a:t>
            </a:r>
            <a:r>
              <a:rPr lang="en-US" sz="2400" dirty="0" err="1"/>
              <a:t>mərkəzlərindən</a:t>
            </a:r>
            <a:r>
              <a:rPr lang="en-US" sz="2400" dirty="0"/>
              <a:t> </a:t>
            </a:r>
            <a:r>
              <a:rPr lang="en-US" sz="2400" dirty="0" err="1"/>
              <a:t>olan</a:t>
            </a:r>
            <a:r>
              <a:rPr lang="en-US" sz="2400" dirty="0"/>
              <a:t> </a:t>
            </a:r>
            <a:r>
              <a:rPr lang="en-US" sz="2400" dirty="0" err="1"/>
              <a:t>tədqiqatçılar</a:t>
            </a:r>
            <a:r>
              <a:rPr lang="en-US" sz="2400" dirty="0"/>
              <a:t> </a:t>
            </a:r>
            <a:r>
              <a:rPr lang="en-US" sz="2400" dirty="0" err="1"/>
              <a:t>iştirak</a:t>
            </a:r>
            <a:r>
              <a:rPr lang="en-US" sz="2400" dirty="0"/>
              <a:t> </a:t>
            </a:r>
            <a:r>
              <a:rPr lang="en-US" sz="2400" dirty="0" err="1"/>
              <a:t>edi</a:t>
            </a:r>
            <a:r>
              <a:rPr lang="az-Latn-AZ" sz="2400" dirty="0"/>
              <a:t>b</a:t>
            </a:r>
            <a:r>
              <a:rPr lang="en-US" sz="2400" dirty="0" err="1"/>
              <a:t>lər</a:t>
            </a:r>
            <a:r>
              <a:rPr lang="en-US" sz="2400" dirty="0"/>
              <a:t>. Forum </a:t>
            </a:r>
            <a:r>
              <a:rPr lang="en-US" sz="2400" dirty="0" err="1"/>
              <a:t>bu</a:t>
            </a:r>
            <a:r>
              <a:rPr lang="en-US" sz="2400" dirty="0"/>
              <a:t> </a:t>
            </a:r>
            <a:r>
              <a:rPr lang="en-US" sz="2400" dirty="0" err="1"/>
              <a:t>sahədə</a:t>
            </a:r>
            <a:r>
              <a:rPr lang="en-US" sz="2400" dirty="0"/>
              <a:t> </a:t>
            </a:r>
            <a:r>
              <a:rPr lang="en-US" sz="2400" dirty="0" err="1"/>
              <a:t>mövcud</a:t>
            </a:r>
            <a:r>
              <a:rPr lang="en-US" sz="2400" dirty="0"/>
              <a:t> </a:t>
            </a:r>
            <a:r>
              <a:rPr lang="en-US" sz="2400" dirty="0" err="1"/>
              <a:t>problemlərin</a:t>
            </a:r>
            <a:r>
              <a:rPr lang="en-US" sz="2400" dirty="0"/>
              <a:t> </a:t>
            </a:r>
            <a:r>
              <a:rPr lang="en-US" sz="2400" dirty="0" err="1"/>
              <a:t>müzakirəsi</a:t>
            </a:r>
            <a:r>
              <a:rPr lang="en-US" sz="2400" dirty="0"/>
              <a:t> və </a:t>
            </a:r>
            <a:r>
              <a:rPr lang="en-US" sz="2400" dirty="0" err="1"/>
              <a:t>qərarların</a:t>
            </a:r>
            <a:r>
              <a:rPr lang="en-US" sz="2400" dirty="0"/>
              <a:t> </a:t>
            </a:r>
            <a:r>
              <a:rPr lang="en-US" sz="2400" dirty="0" err="1"/>
              <a:t>təhlili</a:t>
            </a:r>
            <a:r>
              <a:rPr lang="en-US" sz="2400" dirty="0"/>
              <a:t> </a:t>
            </a:r>
            <a:r>
              <a:rPr lang="en-US" sz="2400" dirty="0" err="1"/>
              <a:t>üçün</a:t>
            </a:r>
            <a:r>
              <a:rPr lang="en-US" sz="2400" dirty="0"/>
              <a:t> </a:t>
            </a:r>
            <a:r>
              <a:rPr lang="en-US" sz="2400" dirty="0" err="1"/>
              <a:t>mühüm</a:t>
            </a:r>
            <a:r>
              <a:rPr lang="en-US" sz="2400" dirty="0"/>
              <a:t> </a:t>
            </a:r>
            <a:r>
              <a:rPr lang="en-US" sz="2400" dirty="0" err="1"/>
              <a:t>məkan</a:t>
            </a:r>
            <a:r>
              <a:rPr lang="en-US" sz="2400" dirty="0"/>
              <a:t> </a:t>
            </a:r>
            <a:r>
              <a:rPr lang="en-US" sz="2400" dirty="0" err="1"/>
              <a:t>hesab</a:t>
            </a:r>
            <a:r>
              <a:rPr lang="en-US" sz="2400" dirty="0"/>
              <a:t> </a:t>
            </a:r>
            <a:r>
              <a:rPr lang="en-US" sz="2400" dirty="0" err="1"/>
              <a:t>olunur</a:t>
            </a:r>
            <a:r>
              <a:rPr lang="az-Latn-AZ" sz="2400" dirty="0"/>
              <a:t>du</a:t>
            </a:r>
            <a:r>
              <a:rPr lang="en-US" sz="2400" dirty="0"/>
              <a:t>.</a:t>
            </a:r>
            <a:endParaRPr lang="ru-RU" sz="2400" dirty="0"/>
          </a:p>
        </p:txBody>
      </p:sp>
    </p:spTree>
    <p:extLst>
      <p:ext uri="{BB962C8B-B14F-4D97-AF65-F5344CB8AC3E}">
        <p14:creationId xmlns:p14="http://schemas.microsoft.com/office/powerpoint/2010/main" val="3986183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yt1s.com - Qərbi Kaspi Universiteti  Beynəlxalq konfrans 1 dəqiqədə_480p">
            <a:hlinkClick r:id="" action="ppaction://media"/>
            <a:extLst>
              <a:ext uri="{FF2B5EF4-FFF2-40B4-BE49-F238E27FC236}">
                <a16:creationId xmlns:a16="http://schemas.microsoft.com/office/drawing/2014/main" id="{42678C51-0103-4504-B1DC-3CCE4AB73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6256" y="707864"/>
            <a:ext cx="9756146" cy="5256006"/>
          </a:xfrm>
          <a:prstGeom prst="rect">
            <a:avLst/>
          </a:prstGeom>
        </p:spPr>
      </p:pic>
    </p:spTree>
    <p:extLst>
      <p:ext uri="{BB962C8B-B14F-4D97-AF65-F5344CB8AC3E}">
        <p14:creationId xmlns:p14="http://schemas.microsoft.com/office/powerpoint/2010/main" val="371111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89673DD-793D-4BC4-92D9-EF6B678144A0}"/>
              </a:ext>
            </a:extLst>
          </p:cNvPr>
          <p:cNvSpPr txBox="1"/>
          <p:nvPr/>
        </p:nvSpPr>
        <p:spPr>
          <a:xfrm>
            <a:off x="605838" y="1289765"/>
            <a:ext cx="4943136" cy="42709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az-Latn-AZ" sz="5600" kern="1200" dirty="0">
                <a:solidFill>
                  <a:srgbClr val="FFFFFF"/>
                </a:solidFill>
                <a:latin typeface="+mj-lt"/>
                <a:ea typeface="+mj-ea"/>
                <a:cs typeface="+mj-cs"/>
              </a:rPr>
              <a:t>Universitetin Da</a:t>
            </a:r>
            <a:r>
              <a:rPr lang="az-Latn-AZ" sz="5600" dirty="0">
                <a:solidFill>
                  <a:srgbClr val="FFFFFF"/>
                </a:solidFill>
                <a:latin typeface="+mj-lt"/>
                <a:ea typeface="+mj-ea"/>
                <a:cs typeface="+mj-cs"/>
              </a:rPr>
              <a:t>ğçılıqla bağlı nəşr etdiyi kitablar</a:t>
            </a:r>
            <a:endParaRPr lang="en-US" sz="5600" kern="1200" dirty="0">
              <a:solidFill>
                <a:srgbClr val="FFFFFF"/>
              </a:solidFill>
              <a:latin typeface="+mj-lt"/>
              <a:ea typeface="+mj-ea"/>
              <a:cs typeface="+mj-cs"/>
            </a:endParaRPr>
          </a:p>
        </p:txBody>
      </p:sp>
      <p:sp>
        <p:nvSpPr>
          <p:cNvPr id="1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82258B57-2CCC-4F2E-9595-3861EE6AE8A2}"/>
              </a:ext>
            </a:extLst>
          </p:cNvPr>
          <p:cNvSpPr txBox="1"/>
          <p:nvPr/>
        </p:nvSpPr>
        <p:spPr>
          <a:xfrm>
            <a:off x="6096001" y="518400"/>
            <a:ext cx="4972840" cy="618243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ru-RU" sz="2000" i="1" dirty="0">
                <a:solidFill>
                  <a:schemeClr val="tx1">
                    <a:alpha val="80000"/>
                  </a:schemeClr>
                </a:solidFill>
                <a:latin typeface="+mj-lt"/>
              </a:rPr>
              <a:t>1.</a:t>
            </a:r>
            <a:r>
              <a:rPr lang="en-US" sz="2000" i="1" dirty="0">
                <a:solidFill>
                  <a:schemeClr val="tx1">
                    <a:alpha val="80000"/>
                  </a:schemeClr>
                </a:solidFill>
                <a:latin typeface="+mj-lt"/>
              </a:rPr>
              <a:t> İlk </a:t>
            </a:r>
            <a:r>
              <a:rPr lang="en-US" sz="2000" i="1" dirty="0" err="1">
                <a:solidFill>
                  <a:schemeClr val="tx1">
                    <a:alpha val="80000"/>
                  </a:schemeClr>
                </a:solidFill>
                <a:latin typeface="+mj-lt"/>
              </a:rPr>
              <a:t>Azərbaycan-Antarktika</a:t>
            </a:r>
            <a:r>
              <a:rPr lang="en-US" sz="2000" i="1" dirty="0">
                <a:solidFill>
                  <a:schemeClr val="tx1">
                    <a:alpha val="80000"/>
                  </a:schemeClr>
                </a:solidFill>
                <a:latin typeface="+mj-lt"/>
              </a:rPr>
              <a:t> </a:t>
            </a:r>
            <a:r>
              <a:rPr lang="en-US" sz="2000" i="1" dirty="0" err="1">
                <a:solidFill>
                  <a:schemeClr val="tx1">
                    <a:alpha val="80000"/>
                  </a:schemeClr>
                </a:solidFill>
                <a:latin typeface="+mj-lt"/>
              </a:rPr>
              <a:t>ekspedisiyası</a:t>
            </a:r>
            <a:r>
              <a:rPr lang="en-US" sz="2000" i="1" dirty="0">
                <a:solidFill>
                  <a:schemeClr val="tx1">
                    <a:alpha val="80000"/>
                  </a:schemeClr>
                </a:solidFill>
                <a:latin typeface="+mj-lt"/>
              </a:rPr>
              <a:t>. </a:t>
            </a:r>
            <a:r>
              <a:rPr lang="en-US" sz="2000" i="1" dirty="0" err="1">
                <a:solidFill>
                  <a:schemeClr val="tx1">
                    <a:alpha val="80000"/>
                  </a:schemeClr>
                </a:solidFill>
                <a:latin typeface="+mj-lt"/>
              </a:rPr>
              <a:t>Cənub</a:t>
            </a:r>
            <a:r>
              <a:rPr lang="en-US" sz="2000" i="1" dirty="0">
                <a:solidFill>
                  <a:schemeClr val="tx1">
                    <a:alpha val="80000"/>
                  </a:schemeClr>
                </a:solidFill>
                <a:latin typeface="+mj-lt"/>
              </a:rPr>
              <a:t> </a:t>
            </a:r>
            <a:r>
              <a:rPr lang="en-US" sz="2000" i="1" dirty="0" err="1">
                <a:solidFill>
                  <a:schemeClr val="tx1">
                    <a:alpha val="80000"/>
                  </a:schemeClr>
                </a:solidFill>
                <a:latin typeface="+mj-lt"/>
              </a:rPr>
              <a:t>qütbündə</a:t>
            </a:r>
            <a:r>
              <a:rPr lang="en-US" sz="2000" i="1" dirty="0">
                <a:solidFill>
                  <a:schemeClr val="tx1">
                    <a:alpha val="80000"/>
                  </a:schemeClr>
                </a:solidFill>
                <a:latin typeface="+mj-lt"/>
              </a:rPr>
              <a:t> </a:t>
            </a:r>
            <a:r>
              <a:rPr lang="en-US" sz="2000" i="1" dirty="0" err="1">
                <a:solidFill>
                  <a:schemeClr val="tx1">
                    <a:alpha val="80000"/>
                  </a:schemeClr>
                </a:solidFill>
                <a:latin typeface="+mj-lt"/>
              </a:rPr>
              <a:t>xizək</a:t>
            </a:r>
            <a:r>
              <a:rPr lang="en-US" sz="2000" i="1" dirty="0">
                <a:solidFill>
                  <a:schemeClr val="tx1">
                    <a:alpha val="80000"/>
                  </a:schemeClr>
                </a:solidFill>
                <a:latin typeface="+mj-lt"/>
              </a:rPr>
              <a:t> (Kitab I) </a:t>
            </a:r>
            <a:r>
              <a:rPr lang="en-US" sz="2000" i="1" dirty="0" err="1">
                <a:solidFill>
                  <a:schemeClr val="tx1">
                    <a:alpha val="80000"/>
                  </a:schemeClr>
                </a:solidFill>
                <a:latin typeface="+mj-lt"/>
              </a:rPr>
              <a:t>Antarktida</a:t>
            </a:r>
            <a:r>
              <a:rPr lang="en-US" sz="2000" i="1" dirty="0">
                <a:solidFill>
                  <a:schemeClr val="tx1">
                    <a:alpha val="80000"/>
                  </a:schemeClr>
                </a:solidFill>
                <a:latin typeface="+mj-lt"/>
              </a:rPr>
              <a:t> </a:t>
            </a:r>
            <a:r>
              <a:rPr lang="en-US" sz="2000" i="1" dirty="0" err="1">
                <a:solidFill>
                  <a:schemeClr val="tx1">
                    <a:alpha val="80000"/>
                  </a:schemeClr>
                </a:solidFill>
                <a:latin typeface="+mj-lt"/>
              </a:rPr>
              <a:t>gündəliyi</a:t>
            </a:r>
            <a:endParaRPr lang="ru-RU" sz="2000" i="1" dirty="0">
              <a:solidFill>
                <a:schemeClr val="tx1">
                  <a:alpha val="80000"/>
                </a:schemeClr>
              </a:solidFill>
              <a:latin typeface="+mj-lt"/>
            </a:endParaRPr>
          </a:p>
          <a:p>
            <a:pPr indent="-228600">
              <a:lnSpc>
                <a:spcPct val="90000"/>
              </a:lnSpc>
              <a:spcAft>
                <a:spcPts val="600"/>
              </a:spcAft>
              <a:buFont typeface="Arial" panose="020B0604020202020204" pitchFamily="34" charset="0"/>
              <a:buChar char="•"/>
            </a:pPr>
            <a:r>
              <a:rPr lang="ru-RU" sz="2000" i="1" dirty="0">
                <a:solidFill>
                  <a:schemeClr val="tx1">
                    <a:alpha val="80000"/>
                  </a:schemeClr>
                </a:solidFill>
                <a:latin typeface="+mj-lt"/>
              </a:rPr>
              <a:t>2.</a:t>
            </a:r>
            <a:r>
              <a:rPr lang="en-US" sz="2000" i="1" dirty="0">
                <a:solidFill>
                  <a:schemeClr val="tx1">
                    <a:alpha val="80000"/>
                  </a:schemeClr>
                </a:solidFill>
                <a:latin typeface="+mj-lt"/>
              </a:rPr>
              <a:t> İlk </a:t>
            </a:r>
            <a:r>
              <a:rPr lang="en-US" sz="2000" i="1" dirty="0" err="1">
                <a:solidFill>
                  <a:schemeClr val="tx1">
                    <a:alpha val="80000"/>
                  </a:schemeClr>
                </a:solidFill>
                <a:latin typeface="+mj-lt"/>
              </a:rPr>
              <a:t>Azərbaycan-Antarktika</a:t>
            </a:r>
            <a:r>
              <a:rPr lang="en-US" sz="2000" i="1" dirty="0">
                <a:solidFill>
                  <a:schemeClr val="tx1">
                    <a:alpha val="80000"/>
                  </a:schemeClr>
                </a:solidFill>
                <a:latin typeface="+mj-lt"/>
              </a:rPr>
              <a:t> </a:t>
            </a:r>
            <a:r>
              <a:rPr lang="en-US" sz="2000" i="1" dirty="0" err="1">
                <a:solidFill>
                  <a:schemeClr val="tx1">
                    <a:alpha val="80000"/>
                  </a:schemeClr>
                </a:solidFill>
                <a:latin typeface="+mj-lt"/>
              </a:rPr>
              <a:t>ekspedisiyası</a:t>
            </a:r>
            <a:r>
              <a:rPr lang="en-US" sz="2000" i="1" dirty="0">
                <a:solidFill>
                  <a:schemeClr val="tx1">
                    <a:alpha val="80000"/>
                  </a:schemeClr>
                </a:solidFill>
                <a:latin typeface="+mj-lt"/>
              </a:rPr>
              <a:t>. </a:t>
            </a:r>
            <a:r>
              <a:rPr lang="en-US" sz="2000" i="1" dirty="0" err="1">
                <a:solidFill>
                  <a:schemeClr val="tx1">
                    <a:alpha val="80000"/>
                  </a:schemeClr>
                </a:solidFill>
                <a:latin typeface="+mj-lt"/>
              </a:rPr>
              <a:t>Cənub</a:t>
            </a:r>
            <a:r>
              <a:rPr lang="en-US" sz="2000" i="1" dirty="0">
                <a:solidFill>
                  <a:schemeClr val="tx1">
                    <a:alpha val="80000"/>
                  </a:schemeClr>
                </a:solidFill>
                <a:latin typeface="+mj-lt"/>
              </a:rPr>
              <a:t> </a:t>
            </a:r>
            <a:r>
              <a:rPr lang="en-US" sz="2000" i="1" dirty="0" err="1">
                <a:solidFill>
                  <a:schemeClr val="tx1">
                    <a:alpha val="80000"/>
                  </a:schemeClr>
                </a:solidFill>
                <a:latin typeface="+mj-lt"/>
              </a:rPr>
              <a:t>qütbündə</a:t>
            </a:r>
            <a:r>
              <a:rPr lang="en-US" sz="2000" i="1" dirty="0">
                <a:solidFill>
                  <a:schemeClr val="tx1">
                    <a:alpha val="80000"/>
                  </a:schemeClr>
                </a:solidFill>
                <a:latin typeface="+mj-lt"/>
              </a:rPr>
              <a:t> </a:t>
            </a:r>
            <a:r>
              <a:rPr lang="en-US" sz="2000" i="1" dirty="0" err="1">
                <a:solidFill>
                  <a:schemeClr val="tx1">
                    <a:alpha val="80000"/>
                  </a:schemeClr>
                </a:solidFill>
                <a:latin typeface="+mj-lt"/>
              </a:rPr>
              <a:t>xizək</a:t>
            </a:r>
            <a:r>
              <a:rPr lang="en-US" sz="2000" i="1" dirty="0">
                <a:solidFill>
                  <a:schemeClr val="tx1">
                    <a:alpha val="80000"/>
                  </a:schemeClr>
                </a:solidFill>
                <a:latin typeface="+mj-lt"/>
              </a:rPr>
              <a:t> (kitab II) </a:t>
            </a:r>
            <a:r>
              <a:rPr lang="en-US" sz="2000" i="1" dirty="0" err="1">
                <a:solidFill>
                  <a:schemeClr val="tx1">
                    <a:alpha val="80000"/>
                  </a:schemeClr>
                </a:solidFill>
                <a:latin typeface="+mj-lt"/>
              </a:rPr>
              <a:t>Antarktida</a:t>
            </a:r>
            <a:r>
              <a:rPr lang="az-Latn-AZ" sz="2000" i="1" dirty="0">
                <a:solidFill>
                  <a:schemeClr val="tx1">
                    <a:alpha val="80000"/>
                  </a:schemeClr>
                </a:solidFill>
                <a:latin typeface="+mj-lt"/>
              </a:rPr>
              <a:t>da</a:t>
            </a:r>
            <a:r>
              <a:rPr lang="en-US" sz="2000" i="1" dirty="0">
                <a:solidFill>
                  <a:schemeClr val="tx1">
                    <a:alpha val="80000"/>
                  </a:schemeClr>
                </a:solidFill>
                <a:latin typeface="+mj-lt"/>
              </a:rPr>
              <a:t> </a:t>
            </a:r>
            <a:r>
              <a:rPr lang="en-US" sz="2000" i="1" dirty="0" err="1">
                <a:solidFill>
                  <a:schemeClr val="tx1">
                    <a:alpha val="80000"/>
                  </a:schemeClr>
                </a:solidFill>
                <a:latin typeface="+mj-lt"/>
              </a:rPr>
              <a:t>iqlim</a:t>
            </a:r>
            <a:r>
              <a:rPr lang="en-US" sz="2000" i="1" dirty="0">
                <a:solidFill>
                  <a:schemeClr val="tx1">
                    <a:alpha val="80000"/>
                  </a:schemeClr>
                </a:solidFill>
                <a:latin typeface="+mj-lt"/>
              </a:rPr>
              <a:t>. </a:t>
            </a:r>
            <a:r>
              <a:rPr lang="en-US" sz="2000" i="1" dirty="0" err="1">
                <a:solidFill>
                  <a:schemeClr val="tx1">
                    <a:alpha val="80000"/>
                  </a:schemeClr>
                </a:solidFill>
                <a:latin typeface="+mj-lt"/>
              </a:rPr>
              <a:t>Qlobal</a:t>
            </a:r>
            <a:r>
              <a:rPr lang="en-US" sz="2000" i="1" dirty="0">
                <a:solidFill>
                  <a:schemeClr val="tx1">
                    <a:alpha val="80000"/>
                  </a:schemeClr>
                </a:solidFill>
                <a:latin typeface="+mj-lt"/>
              </a:rPr>
              <a:t> </a:t>
            </a:r>
            <a:r>
              <a:rPr lang="en-US" sz="2000" i="1" dirty="0" err="1">
                <a:solidFill>
                  <a:schemeClr val="tx1">
                    <a:alpha val="80000"/>
                  </a:schemeClr>
                </a:solidFill>
                <a:latin typeface="+mj-lt"/>
              </a:rPr>
              <a:t>nəticələr</a:t>
            </a:r>
            <a:endParaRPr lang="ru-RU" sz="2000" i="1" dirty="0">
              <a:solidFill>
                <a:schemeClr val="tx1">
                  <a:alpha val="80000"/>
                </a:schemeClr>
              </a:solidFill>
              <a:latin typeface="+mj-lt"/>
            </a:endParaRPr>
          </a:p>
          <a:p>
            <a:pPr indent="-228600">
              <a:lnSpc>
                <a:spcPct val="90000"/>
              </a:lnSpc>
              <a:spcAft>
                <a:spcPts val="600"/>
              </a:spcAft>
              <a:buFont typeface="Arial" panose="020B0604020202020204" pitchFamily="34" charset="0"/>
              <a:buChar char="•"/>
            </a:pPr>
            <a:r>
              <a:rPr lang="ru-RU" sz="2000" i="1" dirty="0">
                <a:solidFill>
                  <a:schemeClr val="tx1">
                    <a:alpha val="80000"/>
                  </a:schemeClr>
                </a:solidFill>
                <a:latin typeface="+mj-lt"/>
              </a:rPr>
              <a:t>3.</a:t>
            </a:r>
            <a:r>
              <a:rPr lang="en-US" sz="2000" i="1" dirty="0">
                <a:solidFill>
                  <a:schemeClr val="tx1">
                    <a:alpha val="80000"/>
                  </a:schemeClr>
                </a:solidFill>
                <a:latin typeface="+mj-lt"/>
              </a:rPr>
              <a:t> İlk </a:t>
            </a:r>
            <a:r>
              <a:rPr lang="en-US" sz="2000" i="1" dirty="0" err="1">
                <a:solidFill>
                  <a:schemeClr val="tx1">
                    <a:alpha val="80000"/>
                  </a:schemeClr>
                </a:solidFill>
                <a:latin typeface="+mj-lt"/>
              </a:rPr>
              <a:t>Azərbaycan-Antarktika</a:t>
            </a:r>
            <a:r>
              <a:rPr lang="en-US" sz="2000" i="1" dirty="0">
                <a:solidFill>
                  <a:schemeClr val="tx1">
                    <a:alpha val="80000"/>
                  </a:schemeClr>
                </a:solidFill>
                <a:latin typeface="+mj-lt"/>
              </a:rPr>
              <a:t> </a:t>
            </a:r>
            <a:r>
              <a:rPr lang="en-US" sz="2000" i="1" dirty="0" err="1">
                <a:solidFill>
                  <a:schemeClr val="tx1">
                    <a:alpha val="80000"/>
                  </a:schemeClr>
                </a:solidFill>
                <a:latin typeface="+mj-lt"/>
              </a:rPr>
              <a:t>ekspedisiyası</a:t>
            </a:r>
            <a:r>
              <a:rPr lang="en-US" sz="2000" i="1" dirty="0">
                <a:solidFill>
                  <a:schemeClr val="tx1">
                    <a:alpha val="80000"/>
                  </a:schemeClr>
                </a:solidFill>
                <a:latin typeface="+mj-lt"/>
              </a:rPr>
              <a:t>. </a:t>
            </a:r>
            <a:r>
              <a:rPr lang="en-US" sz="2000" i="1" dirty="0" err="1">
                <a:solidFill>
                  <a:schemeClr val="tx1">
                    <a:alpha val="80000"/>
                  </a:schemeClr>
                </a:solidFill>
                <a:latin typeface="+mj-lt"/>
              </a:rPr>
              <a:t>Cənub</a:t>
            </a:r>
            <a:r>
              <a:rPr lang="en-US" sz="2000" i="1" dirty="0">
                <a:solidFill>
                  <a:schemeClr val="tx1">
                    <a:alpha val="80000"/>
                  </a:schemeClr>
                </a:solidFill>
                <a:latin typeface="+mj-lt"/>
              </a:rPr>
              <a:t> </a:t>
            </a:r>
            <a:r>
              <a:rPr lang="en-US" sz="2000" i="1" dirty="0" err="1">
                <a:solidFill>
                  <a:schemeClr val="tx1">
                    <a:alpha val="80000"/>
                  </a:schemeClr>
                </a:solidFill>
                <a:latin typeface="+mj-lt"/>
              </a:rPr>
              <a:t>qütbünə</a:t>
            </a:r>
            <a:r>
              <a:rPr lang="en-US" sz="2000" i="1" dirty="0">
                <a:solidFill>
                  <a:schemeClr val="tx1">
                    <a:alpha val="80000"/>
                  </a:schemeClr>
                </a:solidFill>
                <a:latin typeface="+mj-lt"/>
              </a:rPr>
              <a:t> </a:t>
            </a:r>
            <a:r>
              <a:rPr lang="en-US" sz="2000" i="1" dirty="0" err="1">
                <a:solidFill>
                  <a:schemeClr val="tx1">
                    <a:alpha val="80000"/>
                  </a:schemeClr>
                </a:solidFill>
                <a:latin typeface="+mj-lt"/>
              </a:rPr>
              <a:t>xizək</a:t>
            </a:r>
            <a:r>
              <a:rPr lang="en-US" sz="2000" i="1" dirty="0">
                <a:solidFill>
                  <a:schemeClr val="tx1">
                    <a:alpha val="80000"/>
                  </a:schemeClr>
                </a:solidFill>
                <a:latin typeface="+mj-lt"/>
              </a:rPr>
              <a:t> </a:t>
            </a:r>
            <a:r>
              <a:rPr lang="en-US" sz="2000" i="1" dirty="0" err="1">
                <a:solidFill>
                  <a:schemeClr val="tx1">
                    <a:alpha val="80000"/>
                  </a:schemeClr>
                </a:solidFill>
                <a:latin typeface="+mj-lt"/>
              </a:rPr>
              <a:t>sürmək</a:t>
            </a:r>
            <a:r>
              <a:rPr lang="en-US" sz="2000" i="1" dirty="0">
                <a:solidFill>
                  <a:schemeClr val="tx1">
                    <a:alpha val="80000"/>
                  </a:schemeClr>
                </a:solidFill>
                <a:latin typeface="+mj-lt"/>
              </a:rPr>
              <a:t> (Kitab III) </a:t>
            </a:r>
            <a:r>
              <a:rPr lang="en-US" sz="2000" i="1" dirty="0" err="1">
                <a:solidFill>
                  <a:schemeClr val="tx1">
                    <a:alpha val="80000"/>
                  </a:schemeClr>
                </a:solidFill>
                <a:latin typeface="+mj-lt"/>
              </a:rPr>
              <a:t>Dondurulmuş</a:t>
            </a:r>
            <a:r>
              <a:rPr lang="en-US" sz="2000" i="1" dirty="0">
                <a:solidFill>
                  <a:schemeClr val="tx1">
                    <a:alpha val="80000"/>
                  </a:schemeClr>
                </a:solidFill>
                <a:latin typeface="+mj-lt"/>
              </a:rPr>
              <a:t> </a:t>
            </a:r>
            <a:r>
              <a:rPr lang="en-US" sz="2000" i="1" dirty="0" err="1">
                <a:solidFill>
                  <a:schemeClr val="tx1">
                    <a:alpha val="80000"/>
                  </a:schemeClr>
                </a:solidFill>
                <a:latin typeface="+mj-lt"/>
              </a:rPr>
              <a:t>bir</a:t>
            </a:r>
            <a:r>
              <a:rPr lang="en-US" sz="2000" i="1" dirty="0">
                <a:solidFill>
                  <a:schemeClr val="tx1">
                    <a:alpha val="80000"/>
                  </a:schemeClr>
                </a:solidFill>
                <a:latin typeface="+mj-lt"/>
              </a:rPr>
              <a:t> </a:t>
            </a:r>
            <a:r>
              <a:rPr lang="en-US" sz="2000" i="1" dirty="0" err="1">
                <a:solidFill>
                  <a:schemeClr val="tx1">
                    <a:alpha val="80000"/>
                  </a:schemeClr>
                </a:solidFill>
                <a:latin typeface="+mj-lt"/>
              </a:rPr>
              <a:t>Hundvana</a:t>
            </a:r>
            <a:r>
              <a:rPr lang="en-US" sz="2000" i="1" dirty="0">
                <a:solidFill>
                  <a:schemeClr val="tx1">
                    <a:alpha val="80000"/>
                  </a:schemeClr>
                </a:solidFill>
                <a:latin typeface="+mj-lt"/>
              </a:rPr>
              <a:t> </a:t>
            </a:r>
            <a:r>
              <a:rPr lang="en-US" sz="2000" i="1" dirty="0" err="1">
                <a:solidFill>
                  <a:schemeClr val="tx1">
                    <a:alpha val="80000"/>
                  </a:schemeClr>
                </a:solidFill>
                <a:latin typeface="+mj-lt"/>
              </a:rPr>
              <a:t>parçası</a:t>
            </a:r>
            <a:r>
              <a:rPr lang="az-Latn-AZ" sz="2000" i="1" dirty="0">
                <a:solidFill>
                  <a:schemeClr val="tx1">
                    <a:alpha val="80000"/>
                  </a:schemeClr>
                </a:solidFill>
                <a:latin typeface="+mj-lt"/>
              </a:rPr>
              <a:t> </a:t>
            </a:r>
          </a:p>
          <a:p>
            <a:pPr indent="-228600">
              <a:lnSpc>
                <a:spcPct val="90000"/>
              </a:lnSpc>
              <a:spcAft>
                <a:spcPts val="600"/>
              </a:spcAft>
              <a:buFont typeface="Arial" panose="020B0604020202020204" pitchFamily="34" charset="0"/>
              <a:buChar char="•"/>
            </a:pPr>
            <a:r>
              <a:rPr lang="ru-RU" sz="2000" i="1" dirty="0">
                <a:solidFill>
                  <a:schemeClr val="tx1">
                    <a:alpha val="80000"/>
                  </a:schemeClr>
                </a:solidFill>
                <a:latin typeface="+mj-lt"/>
              </a:rPr>
              <a:t>4.</a:t>
            </a:r>
            <a:r>
              <a:rPr lang="en-US" sz="2000" i="1" dirty="0">
                <a:solidFill>
                  <a:schemeClr val="tx1">
                    <a:alpha val="80000"/>
                  </a:schemeClr>
                </a:solidFill>
                <a:latin typeface="+mj-lt"/>
              </a:rPr>
              <a:t> Afrika </a:t>
            </a:r>
            <a:r>
              <a:rPr lang="en-US" sz="2000" i="1" dirty="0" err="1">
                <a:solidFill>
                  <a:schemeClr val="tx1">
                    <a:alpha val="80000"/>
                  </a:schemeClr>
                </a:solidFill>
                <a:latin typeface="+mj-lt"/>
              </a:rPr>
              <a:t>Geologiyası</a:t>
            </a:r>
            <a:r>
              <a:rPr lang="en-US" sz="2000" i="1" dirty="0">
                <a:solidFill>
                  <a:schemeClr val="tx1">
                    <a:alpha val="80000"/>
                  </a:schemeClr>
                </a:solidFill>
                <a:latin typeface="+mj-lt"/>
              </a:rPr>
              <a:t> H. </a:t>
            </a:r>
            <a:r>
              <a:rPr lang="en-US" sz="2000" i="1" dirty="0" err="1">
                <a:solidFill>
                  <a:schemeClr val="tx1">
                    <a:alpha val="80000"/>
                  </a:schemeClr>
                </a:solidFill>
                <a:latin typeface="+mj-lt"/>
              </a:rPr>
              <a:t>Kərimov</a:t>
            </a:r>
            <a:endParaRPr lang="ru-RU" sz="2000" i="1" dirty="0">
              <a:solidFill>
                <a:schemeClr val="tx1">
                  <a:alpha val="80000"/>
                </a:schemeClr>
              </a:solidFill>
              <a:latin typeface="+mj-lt"/>
            </a:endParaRPr>
          </a:p>
          <a:p>
            <a:pPr indent="-228600">
              <a:lnSpc>
                <a:spcPct val="90000"/>
              </a:lnSpc>
              <a:spcAft>
                <a:spcPts val="600"/>
              </a:spcAft>
              <a:buFont typeface="Arial" panose="020B0604020202020204" pitchFamily="34" charset="0"/>
              <a:buChar char="•"/>
            </a:pPr>
            <a:r>
              <a:rPr lang="ru-RU" sz="2000" i="1" dirty="0">
                <a:solidFill>
                  <a:schemeClr val="tx1">
                    <a:alpha val="80000"/>
                  </a:schemeClr>
                </a:solidFill>
                <a:latin typeface="+mj-lt"/>
              </a:rPr>
              <a:t>5.</a:t>
            </a:r>
            <a:r>
              <a:rPr lang="en-US" sz="2000" i="1" dirty="0">
                <a:solidFill>
                  <a:schemeClr val="tx1">
                    <a:alpha val="80000"/>
                  </a:schemeClr>
                </a:solidFill>
                <a:latin typeface="+mj-lt"/>
              </a:rPr>
              <a:t> </a:t>
            </a:r>
            <a:r>
              <a:rPr lang="en-US" sz="2000" i="1" dirty="0" err="1">
                <a:solidFill>
                  <a:schemeClr val="tx1">
                    <a:alpha val="80000"/>
                  </a:schemeClr>
                </a:solidFill>
                <a:latin typeface="+mj-lt"/>
              </a:rPr>
              <a:t>Cənubi</a:t>
            </a:r>
            <a:r>
              <a:rPr lang="en-US" sz="2000" i="1" dirty="0">
                <a:solidFill>
                  <a:schemeClr val="tx1">
                    <a:alpha val="80000"/>
                  </a:schemeClr>
                </a:solidFill>
                <a:latin typeface="+mj-lt"/>
              </a:rPr>
              <a:t> </a:t>
            </a:r>
            <a:r>
              <a:rPr lang="en-US" sz="2000" i="1" dirty="0" err="1">
                <a:solidFill>
                  <a:schemeClr val="tx1">
                    <a:alpha val="80000"/>
                  </a:schemeClr>
                </a:solidFill>
                <a:latin typeface="+mj-lt"/>
              </a:rPr>
              <a:t>Afrikanın</a:t>
            </a:r>
            <a:r>
              <a:rPr lang="en-US" sz="2000" i="1" dirty="0">
                <a:solidFill>
                  <a:schemeClr val="tx1">
                    <a:alpha val="80000"/>
                  </a:schemeClr>
                </a:solidFill>
                <a:latin typeface="+mj-lt"/>
              </a:rPr>
              <a:t> </a:t>
            </a:r>
            <a:r>
              <a:rPr lang="en-US" sz="2000" i="1" dirty="0" err="1">
                <a:solidFill>
                  <a:schemeClr val="tx1">
                    <a:alpha val="80000"/>
                  </a:schemeClr>
                </a:solidFill>
                <a:latin typeface="+mj-lt"/>
              </a:rPr>
              <a:t>bioloji</a:t>
            </a:r>
            <a:r>
              <a:rPr lang="en-US" sz="2000" i="1" dirty="0">
                <a:solidFill>
                  <a:schemeClr val="tx1">
                    <a:alpha val="80000"/>
                  </a:schemeClr>
                </a:solidFill>
                <a:latin typeface="+mj-lt"/>
              </a:rPr>
              <a:t> </a:t>
            </a:r>
            <a:r>
              <a:rPr lang="en-US" sz="2000" i="1" dirty="0" err="1">
                <a:solidFill>
                  <a:schemeClr val="tx1">
                    <a:alpha val="80000"/>
                  </a:schemeClr>
                </a:solidFill>
                <a:latin typeface="+mj-lt"/>
              </a:rPr>
              <a:t>müxtəlifliyi.Hüseyn</a:t>
            </a:r>
            <a:r>
              <a:rPr lang="en-US" sz="2000" i="1" dirty="0">
                <a:solidFill>
                  <a:schemeClr val="tx1">
                    <a:alpha val="80000"/>
                  </a:schemeClr>
                </a:solidFill>
                <a:latin typeface="+mj-lt"/>
              </a:rPr>
              <a:t> </a:t>
            </a:r>
            <a:r>
              <a:rPr lang="en-US" sz="2000" i="1" dirty="0" err="1">
                <a:solidFill>
                  <a:schemeClr val="tx1">
                    <a:alpha val="80000"/>
                  </a:schemeClr>
                </a:solidFill>
                <a:latin typeface="+mj-lt"/>
              </a:rPr>
              <a:t>Bağırov</a:t>
            </a:r>
            <a:r>
              <a:rPr lang="en-US" sz="2000" i="1" dirty="0">
                <a:solidFill>
                  <a:schemeClr val="tx1">
                    <a:alpha val="80000"/>
                  </a:schemeClr>
                </a:solidFill>
                <a:latin typeface="+mj-lt"/>
              </a:rPr>
              <a:t>, </a:t>
            </a:r>
            <a:r>
              <a:rPr lang="en-US" sz="2000" i="1" dirty="0" err="1">
                <a:solidFill>
                  <a:schemeClr val="tx1">
                    <a:alpha val="80000"/>
                  </a:schemeClr>
                </a:solidFill>
                <a:latin typeface="+mj-lt"/>
              </a:rPr>
              <a:t>Qara</a:t>
            </a:r>
            <a:r>
              <a:rPr lang="en-US" sz="2000" i="1" dirty="0">
                <a:solidFill>
                  <a:schemeClr val="tx1">
                    <a:alpha val="80000"/>
                  </a:schemeClr>
                </a:solidFill>
                <a:latin typeface="+mj-lt"/>
              </a:rPr>
              <a:t> Mustafayev, </a:t>
            </a:r>
            <a:r>
              <a:rPr lang="en-US" sz="2000" i="1" dirty="0" err="1">
                <a:solidFill>
                  <a:schemeClr val="tx1">
                    <a:alpha val="80000"/>
                  </a:schemeClr>
                </a:solidFill>
                <a:latin typeface="+mj-lt"/>
              </a:rPr>
              <a:t>Azərçin</a:t>
            </a:r>
            <a:r>
              <a:rPr lang="en-US" sz="2000" i="1" dirty="0">
                <a:solidFill>
                  <a:schemeClr val="tx1">
                    <a:alpha val="80000"/>
                  </a:schemeClr>
                </a:solidFill>
                <a:latin typeface="+mj-lt"/>
              </a:rPr>
              <a:t> Muradov</a:t>
            </a:r>
            <a:endParaRPr lang="ru-RU" sz="2000" i="1" dirty="0">
              <a:solidFill>
                <a:schemeClr val="tx1">
                  <a:alpha val="80000"/>
                </a:schemeClr>
              </a:solidFill>
              <a:latin typeface="+mj-lt"/>
            </a:endParaRPr>
          </a:p>
          <a:p>
            <a:pPr indent="-228600">
              <a:lnSpc>
                <a:spcPct val="90000"/>
              </a:lnSpc>
              <a:spcAft>
                <a:spcPts val="600"/>
              </a:spcAft>
              <a:buFont typeface="Arial" panose="020B0604020202020204" pitchFamily="34" charset="0"/>
              <a:buChar char="•"/>
            </a:pPr>
            <a:r>
              <a:rPr lang="ru-RU" sz="2000" i="1" dirty="0">
                <a:solidFill>
                  <a:schemeClr val="tx1">
                    <a:alpha val="80000"/>
                  </a:schemeClr>
                </a:solidFill>
                <a:latin typeface="+mj-lt"/>
              </a:rPr>
              <a:t>6.</a:t>
            </a:r>
            <a:r>
              <a:rPr lang="en-US" sz="2000" i="1" dirty="0">
                <a:solidFill>
                  <a:schemeClr val="tx1">
                    <a:alpha val="80000"/>
                  </a:schemeClr>
                </a:solidFill>
                <a:latin typeface="+mj-lt"/>
              </a:rPr>
              <a:t> </a:t>
            </a:r>
            <a:r>
              <a:rPr lang="en-US" sz="2000" i="1" dirty="0" err="1">
                <a:solidFill>
                  <a:schemeClr val="tx1">
                    <a:alpha val="80000"/>
                  </a:schemeClr>
                </a:solidFill>
                <a:latin typeface="+mj-lt"/>
              </a:rPr>
              <a:t>Akanqakvanın</a:t>
            </a:r>
            <a:r>
              <a:rPr lang="en-US" sz="2000" i="1" dirty="0">
                <a:solidFill>
                  <a:schemeClr val="tx1">
                    <a:alpha val="80000"/>
                  </a:schemeClr>
                </a:solidFill>
                <a:latin typeface="+mj-lt"/>
              </a:rPr>
              <a:t> </a:t>
            </a:r>
            <a:r>
              <a:rPr lang="en-US" sz="2000" i="1" dirty="0" err="1">
                <a:solidFill>
                  <a:schemeClr val="tx1">
                    <a:alpha val="80000"/>
                  </a:schemeClr>
                </a:solidFill>
                <a:latin typeface="+mj-lt"/>
              </a:rPr>
              <a:t>gündəliyi</a:t>
            </a:r>
            <a:r>
              <a:rPr lang="en-US" sz="2000" i="1" dirty="0">
                <a:solidFill>
                  <a:schemeClr val="tx1">
                    <a:alpha val="80000"/>
                  </a:schemeClr>
                </a:solidFill>
                <a:latin typeface="+mj-lt"/>
              </a:rPr>
              <a:t> (</a:t>
            </a:r>
            <a:r>
              <a:rPr lang="en-US" sz="2000" i="1" dirty="0" err="1">
                <a:solidFill>
                  <a:schemeClr val="tx1">
                    <a:alpha val="80000"/>
                  </a:schemeClr>
                </a:solidFill>
                <a:latin typeface="+mj-lt"/>
              </a:rPr>
              <a:t>Birinci</a:t>
            </a:r>
            <a:r>
              <a:rPr lang="en-US" sz="2000" i="1" dirty="0">
                <a:solidFill>
                  <a:schemeClr val="tx1">
                    <a:alpha val="80000"/>
                  </a:schemeClr>
                </a:solidFill>
                <a:latin typeface="+mj-lt"/>
              </a:rPr>
              <a:t> </a:t>
            </a:r>
            <a:r>
              <a:rPr lang="en-US" sz="2000" i="1" dirty="0" err="1">
                <a:solidFill>
                  <a:schemeClr val="tx1">
                    <a:alpha val="80000"/>
                  </a:schemeClr>
                </a:solidFill>
                <a:latin typeface="+mj-lt"/>
              </a:rPr>
              <a:t>Azərbaycan-Cənubi</a:t>
            </a:r>
            <a:r>
              <a:rPr lang="en-US" sz="2000" i="1" dirty="0">
                <a:solidFill>
                  <a:schemeClr val="tx1">
                    <a:alpha val="80000"/>
                  </a:schemeClr>
                </a:solidFill>
                <a:latin typeface="+mj-lt"/>
              </a:rPr>
              <a:t> Amerika </a:t>
            </a:r>
            <a:r>
              <a:rPr lang="en-US" sz="2000" i="1" dirty="0" err="1">
                <a:solidFill>
                  <a:schemeClr val="tx1">
                    <a:alpha val="80000"/>
                  </a:schemeClr>
                </a:solidFill>
                <a:latin typeface="+mj-lt"/>
              </a:rPr>
              <a:t>elmi</a:t>
            </a:r>
            <a:r>
              <a:rPr lang="en-US" sz="2000" i="1" dirty="0">
                <a:solidFill>
                  <a:schemeClr val="tx1">
                    <a:alpha val="80000"/>
                  </a:schemeClr>
                </a:solidFill>
                <a:latin typeface="+mj-lt"/>
              </a:rPr>
              <a:t> </a:t>
            </a:r>
            <a:r>
              <a:rPr lang="en-US" sz="2000" i="1" dirty="0" err="1">
                <a:solidFill>
                  <a:schemeClr val="tx1">
                    <a:alpha val="80000"/>
                  </a:schemeClr>
                </a:solidFill>
                <a:latin typeface="+mj-lt"/>
              </a:rPr>
              <a:t>ekspedisiyası</a:t>
            </a:r>
            <a:r>
              <a:rPr lang="en-US" sz="2000" i="1" dirty="0">
                <a:solidFill>
                  <a:schemeClr val="tx1">
                    <a:alpha val="80000"/>
                  </a:schemeClr>
                </a:solidFill>
                <a:latin typeface="+mj-lt"/>
              </a:rPr>
              <a:t>).</a:t>
            </a:r>
            <a:r>
              <a:rPr lang="en-US" sz="2000" i="1" dirty="0" err="1">
                <a:solidFill>
                  <a:schemeClr val="tx1">
                    <a:alpha val="80000"/>
                  </a:schemeClr>
                </a:solidFill>
                <a:latin typeface="+mj-lt"/>
              </a:rPr>
              <a:t>Hüseyn</a:t>
            </a:r>
            <a:r>
              <a:rPr lang="en-US" sz="2000" i="1" dirty="0">
                <a:solidFill>
                  <a:schemeClr val="tx1">
                    <a:alpha val="80000"/>
                  </a:schemeClr>
                </a:solidFill>
                <a:latin typeface="+mj-lt"/>
              </a:rPr>
              <a:t> </a:t>
            </a:r>
            <a:r>
              <a:rPr lang="en-US" sz="2000" i="1" dirty="0" err="1">
                <a:solidFill>
                  <a:schemeClr val="tx1">
                    <a:alpha val="80000"/>
                  </a:schemeClr>
                </a:solidFill>
                <a:latin typeface="+mj-lt"/>
              </a:rPr>
              <a:t>Bağırov</a:t>
            </a:r>
            <a:r>
              <a:rPr lang="en-US" sz="2000" i="1" dirty="0">
                <a:solidFill>
                  <a:schemeClr val="tx1">
                    <a:alpha val="80000"/>
                  </a:schemeClr>
                </a:solidFill>
                <a:latin typeface="+mj-lt"/>
              </a:rPr>
              <a:t> (VI kitab)</a:t>
            </a:r>
            <a:endParaRPr lang="az-Latn-AZ" sz="2000" i="1" dirty="0">
              <a:solidFill>
                <a:schemeClr val="tx1">
                  <a:alpha val="80000"/>
                </a:schemeClr>
              </a:solidFill>
              <a:latin typeface="+mj-lt"/>
            </a:endParaRPr>
          </a:p>
          <a:p>
            <a:pPr indent="-228600">
              <a:lnSpc>
                <a:spcPct val="90000"/>
              </a:lnSpc>
              <a:spcAft>
                <a:spcPts val="600"/>
              </a:spcAft>
              <a:buFont typeface="Arial" panose="020B0604020202020204" pitchFamily="34" charset="0"/>
              <a:buChar char="•"/>
            </a:pPr>
            <a:r>
              <a:rPr lang="ru-RU" sz="2000" i="1" dirty="0">
                <a:solidFill>
                  <a:schemeClr val="tx1">
                    <a:alpha val="80000"/>
                  </a:schemeClr>
                </a:solidFill>
                <a:latin typeface="+mj-lt"/>
              </a:rPr>
              <a:t>7.</a:t>
            </a:r>
            <a:r>
              <a:rPr lang="sv-SE" sz="2000" i="1" dirty="0">
                <a:solidFill>
                  <a:schemeClr val="tx1">
                    <a:alpha val="80000"/>
                  </a:schemeClr>
                </a:solidFill>
                <a:latin typeface="+mj-lt"/>
              </a:rPr>
              <a:t> Cənubi Amerika </a:t>
            </a:r>
            <a:r>
              <a:rPr lang="az-Latn-AZ" sz="2000" i="1" dirty="0">
                <a:solidFill>
                  <a:schemeClr val="tx1">
                    <a:alpha val="80000"/>
                  </a:schemeClr>
                </a:solidFill>
                <a:latin typeface="+mj-lt"/>
              </a:rPr>
              <a:t>G</a:t>
            </a:r>
            <a:r>
              <a:rPr lang="sv-SE" sz="2000" i="1" dirty="0">
                <a:solidFill>
                  <a:schemeClr val="tx1">
                    <a:alpha val="80000"/>
                  </a:schemeClr>
                </a:solidFill>
                <a:latin typeface="+mj-lt"/>
              </a:rPr>
              <a:t>eologiyası (IX Kitab)</a:t>
            </a:r>
            <a:endParaRPr lang="ru-RU" sz="2000" i="1" dirty="0">
              <a:solidFill>
                <a:schemeClr val="tx1">
                  <a:alpha val="80000"/>
                </a:schemeClr>
              </a:solidFill>
              <a:latin typeface="+mj-lt"/>
            </a:endParaRPr>
          </a:p>
          <a:p>
            <a:pPr indent="-228600">
              <a:lnSpc>
                <a:spcPct val="90000"/>
              </a:lnSpc>
              <a:spcAft>
                <a:spcPts val="600"/>
              </a:spcAft>
              <a:buFont typeface="Arial" panose="020B0604020202020204" pitchFamily="34" charset="0"/>
              <a:buChar char="•"/>
            </a:pPr>
            <a:r>
              <a:rPr lang="ru-RU" sz="2000" i="1" dirty="0">
                <a:solidFill>
                  <a:schemeClr val="tx1">
                    <a:alpha val="80000"/>
                  </a:schemeClr>
                </a:solidFill>
                <a:latin typeface="+mj-lt"/>
              </a:rPr>
              <a:t>8.</a:t>
            </a:r>
            <a:r>
              <a:rPr lang="en-US" sz="2000" i="1" dirty="0">
                <a:solidFill>
                  <a:schemeClr val="tx1">
                    <a:alpha val="80000"/>
                  </a:schemeClr>
                </a:solidFill>
                <a:latin typeface="+mj-lt"/>
              </a:rPr>
              <a:t> </a:t>
            </a:r>
            <a:r>
              <a:rPr lang="en-US" sz="2000" i="1" dirty="0" err="1">
                <a:solidFill>
                  <a:schemeClr val="tx1">
                    <a:alpha val="80000"/>
                  </a:schemeClr>
                </a:solidFill>
                <a:latin typeface="+mj-lt"/>
              </a:rPr>
              <a:t>Cənubi</a:t>
            </a:r>
            <a:r>
              <a:rPr lang="en-US" sz="2000" i="1" dirty="0">
                <a:solidFill>
                  <a:schemeClr val="tx1">
                    <a:alpha val="80000"/>
                  </a:schemeClr>
                </a:solidFill>
                <a:latin typeface="+mj-lt"/>
              </a:rPr>
              <a:t> </a:t>
            </a:r>
            <a:r>
              <a:rPr lang="en-US" sz="2000" i="1" dirty="0" err="1">
                <a:solidFill>
                  <a:schemeClr val="tx1">
                    <a:alpha val="80000"/>
                  </a:schemeClr>
                </a:solidFill>
                <a:latin typeface="+mj-lt"/>
              </a:rPr>
              <a:t>Amerikanın</a:t>
            </a:r>
            <a:r>
              <a:rPr lang="en-US" sz="2000" i="1" dirty="0">
                <a:solidFill>
                  <a:schemeClr val="tx1">
                    <a:alpha val="80000"/>
                  </a:schemeClr>
                </a:solidFill>
                <a:latin typeface="+mj-lt"/>
              </a:rPr>
              <a:t> </a:t>
            </a:r>
            <a:r>
              <a:rPr lang="en-US" sz="2000" i="1" dirty="0" err="1">
                <a:solidFill>
                  <a:schemeClr val="tx1">
                    <a:alpha val="80000"/>
                  </a:schemeClr>
                </a:solidFill>
                <a:latin typeface="+mj-lt"/>
              </a:rPr>
              <a:t>biomüxtəlifliyi</a:t>
            </a:r>
            <a:r>
              <a:rPr lang="en-US" sz="2000" i="1" dirty="0">
                <a:solidFill>
                  <a:schemeClr val="tx1">
                    <a:alpha val="80000"/>
                  </a:schemeClr>
                </a:solidFill>
                <a:latin typeface="+mj-lt"/>
              </a:rPr>
              <a:t>. </a:t>
            </a:r>
            <a:r>
              <a:rPr lang="en-US" sz="2000" i="1" dirty="0" err="1">
                <a:solidFill>
                  <a:schemeClr val="tx1">
                    <a:alpha val="80000"/>
                  </a:schemeClr>
                </a:solidFill>
                <a:latin typeface="+mj-lt"/>
              </a:rPr>
              <a:t>Zir</a:t>
            </a:r>
            <a:r>
              <a:rPr lang="en-US" sz="2000" i="1" dirty="0">
                <a:solidFill>
                  <a:schemeClr val="tx1">
                    <a:alpha val="80000"/>
                  </a:schemeClr>
                </a:solidFill>
                <a:latin typeface="+mj-lt"/>
              </a:rPr>
              <a:t> "</a:t>
            </a:r>
            <a:r>
              <a:rPr lang="en-US" sz="2000" i="1" dirty="0" err="1">
                <a:solidFill>
                  <a:schemeClr val="tx1">
                    <a:alpha val="80000"/>
                  </a:schemeClr>
                </a:solidFill>
                <a:latin typeface="+mj-lt"/>
              </a:rPr>
              <a:t>Oyundan</a:t>
            </a:r>
            <a:r>
              <a:rPr lang="en-US" sz="2000" i="1" dirty="0">
                <a:solidFill>
                  <a:schemeClr val="tx1">
                    <a:alpha val="80000"/>
                  </a:schemeClr>
                </a:solidFill>
                <a:latin typeface="+mj-lt"/>
              </a:rPr>
              <a:t> </a:t>
            </a:r>
            <a:r>
              <a:rPr lang="en-US" sz="2000" i="1" dirty="0" err="1">
                <a:solidFill>
                  <a:schemeClr val="tx1">
                    <a:alpha val="80000"/>
                  </a:schemeClr>
                </a:solidFill>
                <a:latin typeface="+mj-lt"/>
              </a:rPr>
              <a:t>əvvəl</a:t>
            </a:r>
            <a:r>
              <a:rPr lang="en-US" sz="2000" i="1" dirty="0">
                <a:solidFill>
                  <a:schemeClr val="tx1">
                    <a:alpha val="80000"/>
                  </a:schemeClr>
                </a:solidFill>
                <a:latin typeface="+mj-lt"/>
              </a:rPr>
              <a:t> Son </a:t>
            </a:r>
            <a:r>
              <a:rPr lang="en-US" sz="2000" i="1" dirty="0" err="1">
                <a:solidFill>
                  <a:schemeClr val="tx1">
                    <a:alpha val="80000"/>
                  </a:schemeClr>
                </a:solidFill>
                <a:latin typeface="+mj-lt"/>
              </a:rPr>
              <a:t>Məşqləri</a:t>
            </a:r>
            <a:r>
              <a:rPr lang="en-US" sz="2000" i="1" dirty="0">
                <a:solidFill>
                  <a:schemeClr val="tx1">
                    <a:alpha val="80000"/>
                  </a:schemeClr>
                </a:solidFill>
                <a:latin typeface="+mj-lt"/>
              </a:rPr>
              <a:t> </a:t>
            </a:r>
            <a:r>
              <a:rPr lang="az-Latn-AZ" sz="2000" i="1" dirty="0">
                <a:solidFill>
                  <a:schemeClr val="tx1">
                    <a:alpha val="80000"/>
                  </a:schemeClr>
                </a:solidFill>
                <a:latin typeface="+mj-lt"/>
              </a:rPr>
              <a:t>keçirdi </a:t>
            </a:r>
            <a:r>
              <a:rPr lang="en-US" sz="2000" i="1" dirty="0">
                <a:solidFill>
                  <a:schemeClr val="tx1">
                    <a:alpha val="80000"/>
                  </a:schemeClr>
                </a:solidFill>
                <a:latin typeface="+mj-lt"/>
              </a:rPr>
              <a:t>(X kitab) </a:t>
            </a:r>
            <a:r>
              <a:rPr lang="ru-RU" sz="2000" i="1" dirty="0">
                <a:solidFill>
                  <a:schemeClr val="tx1">
                    <a:alpha val="80000"/>
                  </a:schemeClr>
                </a:solidFill>
                <a:latin typeface="+mj-lt"/>
              </a:rPr>
              <a:t>)</a:t>
            </a:r>
            <a:endParaRPr lang="en-US" sz="2000" i="1" dirty="0">
              <a:solidFill>
                <a:schemeClr val="tx1">
                  <a:alpha val="80000"/>
                </a:schemeClr>
              </a:solidFill>
              <a:latin typeface="+mj-lt"/>
            </a:endParaRPr>
          </a:p>
        </p:txBody>
      </p:sp>
      <p:sp>
        <p:nvSpPr>
          <p:cNvPr id="2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727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FB12AE-71D1-47FD-9AC3-EE2C074245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9A07618-AD8D-4641-9391-F54CA7EF8707}"/>
              </a:ext>
            </a:extLst>
          </p:cNvPr>
          <p:cNvSpPr txBox="1"/>
          <p:nvPr/>
        </p:nvSpPr>
        <p:spPr>
          <a:xfrm>
            <a:off x="643468" y="621792"/>
            <a:ext cx="4989890" cy="541324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az-Latn-AZ" sz="3600" kern="1200" dirty="0">
                <a:solidFill>
                  <a:schemeClr val="tx1"/>
                </a:solidFill>
                <a:latin typeface="+mj-lt"/>
                <a:ea typeface="+mj-ea"/>
                <a:cs typeface="+mj-cs"/>
              </a:rPr>
              <a:t>Universitetin Dağçılıq klubu</a:t>
            </a:r>
            <a:endParaRPr lang="en-US" sz="3600" kern="1200" dirty="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64853C7E-3CBA-4464-865F-6044D94B1B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8487" y="2994212"/>
            <a:ext cx="1345385" cy="668410"/>
          </a:xfrm>
          <a:custGeom>
            <a:avLst/>
            <a:gdLst>
              <a:gd name="connsiteX0" fmla="*/ 0 w 1345385"/>
              <a:gd name="connsiteY0" fmla="*/ 668410 h 668410"/>
              <a:gd name="connsiteX1" fmla="*/ 672692 w 1345385"/>
              <a:gd name="connsiteY1" fmla="*/ 0 h 668410"/>
              <a:gd name="connsiteX2" fmla="*/ 1345385 w 1345385"/>
              <a:gd name="connsiteY2" fmla="*/ 668410 h 668410"/>
            </a:gdLst>
            <a:ahLst/>
            <a:cxnLst>
              <a:cxn ang="0">
                <a:pos x="connsiteX0" y="connsiteY0"/>
              </a:cxn>
              <a:cxn ang="0">
                <a:pos x="connsiteX1" y="connsiteY1"/>
              </a:cxn>
              <a:cxn ang="0">
                <a:pos x="connsiteX2" y="connsiteY2"/>
              </a:cxn>
            </a:cxnLst>
            <a:rect l="l" t="t" r="r" b="b"/>
            <a:pathLst>
              <a:path w="1345385" h="668410">
                <a:moveTo>
                  <a:pt x="0" y="668410"/>
                </a:moveTo>
                <a:lnTo>
                  <a:pt x="672692" y="0"/>
                </a:lnTo>
                <a:lnTo>
                  <a:pt x="1345385" y="668410"/>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55EFEC59-B929-4851-9DEF-9106F27979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480" y="2760304"/>
            <a:ext cx="418137" cy="41813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C132392-D5FF-4588-8FA1-5BAD77BF64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08836" y="4124955"/>
            <a:ext cx="635336" cy="63533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7EAC045-695C-4E73-9B7C-AFD6FB22DA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36522" y="4621062"/>
            <a:ext cx="224347" cy="2243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404A7A3A-BEAE-4BC6-A163-5D0E5F8C46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10175676" y="5597890"/>
            <a:ext cx="2982940" cy="14819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12ED3B7D-405D-4DFA-8608-B6DE746718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46240" y="5280494"/>
            <a:ext cx="841505" cy="84150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E6E35C6C-E7ED-4412-99FB-0AA488AB684F}"/>
              </a:ext>
            </a:extLst>
          </p:cNvPr>
          <p:cNvSpPr txBox="1"/>
          <p:nvPr/>
        </p:nvSpPr>
        <p:spPr>
          <a:xfrm>
            <a:off x="6096000" y="643466"/>
            <a:ext cx="5452532" cy="5571065"/>
          </a:xfrm>
          <a:prstGeom prst="rect">
            <a:avLst/>
          </a:prstGeom>
          <a:noFill/>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az-Latn-AZ" sz="2100" dirty="0">
                <a:latin typeface="+mj-lt"/>
              </a:rPr>
              <a:t>Dağçılıq</a:t>
            </a:r>
            <a:r>
              <a:rPr lang="en-US" sz="2100" dirty="0">
                <a:latin typeface="+mj-lt"/>
              </a:rPr>
              <a:t> </a:t>
            </a:r>
            <a:r>
              <a:rPr lang="en-US" sz="2100" dirty="0" err="1">
                <a:latin typeface="+mj-lt"/>
              </a:rPr>
              <a:t>klubu</a:t>
            </a:r>
            <a:r>
              <a:rPr lang="en-US" sz="2100" dirty="0">
                <a:latin typeface="+mj-lt"/>
              </a:rPr>
              <a:t> 2008-ci </a:t>
            </a:r>
            <a:r>
              <a:rPr lang="en-US" sz="2100" dirty="0" err="1">
                <a:latin typeface="+mj-lt"/>
              </a:rPr>
              <a:t>ildə</a:t>
            </a:r>
            <a:r>
              <a:rPr lang="en-US" sz="2100" dirty="0">
                <a:latin typeface="+mj-lt"/>
              </a:rPr>
              <a:t> </a:t>
            </a:r>
            <a:r>
              <a:rPr lang="en-US" sz="2100" dirty="0" err="1">
                <a:latin typeface="+mj-lt"/>
              </a:rPr>
              <a:t>yaradılmışdır</a:t>
            </a:r>
            <a:r>
              <a:rPr lang="en-US" sz="2100" dirty="0">
                <a:latin typeface="+mj-lt"/>
              </a:rPr>
              <a:t>. </a:t>
            </a:r>
            <a:r>
              <a:rPr lang="en-US" sz="2100" dirty="0" err="1">
                <a:latin typeface="+mj-lt"/>
              </a:rPr>
              <a:t>Universitetimizin</a:t>
            </a:r>
            <a:r>
              <a:rPr lang="en-US" sz="2100" dirty="0">
                <a:latin typeface="+mj-lt"/>
              </a:rPr>
              <a:t> </a:t>
            </a:r>
            <a:r>
              <a:rPr lang="en-US" sz="2100" dirty="0" err="1">
                <a:latin typeface="+mj-lt"/>
              </a:rPr>
              <a:t>tələbələri</a:t>
            </a:r>
            <a:r>
              <a:rPr lang="en-US" sz="2100" dirty="0">
                <a:latin typeface="+mj-lt"/>
              </a:rPr>
              <a:t> </a:t>
            </a:r>
            <a:r>
              <a:rPr lang="en-US" sz="2100" dirty="0" err="1">
                <a:latin typeface="+mj-lt"/>
              </a:rPr>
              <a:t>ekspedisiyalarda</a:t>
            </a:r>
            <a:r>
              <a:rPr lang="en-US" sz="2100" dirty="0">
                <a:latin typeface="+mj-lt"/>
              </a:rPr>
              <a:t> </a:t>
            </a:r>
            <a:r>
              <a:rPr lang="en-US" sz="2100" dirty="0" err="1">
                <a:latin typeface="+mj-lt"/>
              </a:rPr>
              <a:t>fəal</a:t>
            </a:r>
            <a:r>
              <a:rPr lang="en-US" sz="2100" dirty="0">
                <a:latin typeface="+mj-lt"/>
              </a:rPr>
              <a:t> </a:t>
            </a:r>
            <a:r>
              <a:rPr lang="en-US" sz="2100" dirty="0" err="1">
                <a:latin typeface="+mj-lt"/>
              </a:rPr>
              <a:t>iştirak</a:t>
            </a:r>
            <a:r>
              <a:rPr lang="en-US" sz="2100" dirty="0">
                <a:latin typeface="+mj-lt"/>
              </a:rPr>
              <a:t> e</a:t>
            </a:r>
            <a:r>
              <a:rPr lang="az-Latn-AZ" sz="2100" dirty="0">
                <a:latin typeface="+mj-lt"/>
              </a:rPr>
              <a:t>diblər</a:t>
            </a:r>
            <a:r>
              <a:rPr lang="en-US" sz="2100" dirty="0">
                <a:latin typeface="+mj-lt"/>
              </a:rPr>
              <a:t>.</a:t>
            </a:r>
            <a:r>
              <a:rPr lang="ru-RU" sz="2100" dirty="0">
                <a:latin typeface="+mj-lt"/>
              </a:rPr>
              <a:t> </a:t>
            </a:r>
            <a:r>
              <a:rPr lang="en-US" sz="2100" dirty="0" err="1">
                <a:latin typeface="+mj-lt"/>
              </a:rPr>
              <a:t>Hər</a:t>
            </a:r>
            <a:r>
              <a:rPr lang="en-US" sz="2100" dirty="0">
                <a:latin typeface="+mj-lt"/>
              </a:rPr>
              <a:t> il </a:t>
            </a:r>
            <a:r>
              <a:rPr lang="en-US" sz="2100" dirty="0" err="1">
                <a:latin typeface="+mj-lt"/>
              </a:rPr>
              <a:t>ümummilli</a:t>
            </a:r>
            <a:r>
              <a:rPr lang="en-US" sz="2100" dirty="0">
                <a:latin typeface="+mj-lt"/>
              </a:rPr>
              <a:t> </a:t>
            </a:r>
            <a:r>
              <a:rPr lang="en-US" sz="2100" dirty="0" err="1">
                <a:latin typeface="+mj-lt"/>
              </a:rPr>
              <a:t>lider</a:t>
            </a:r>
            <a:r>
              <a:rPr lang="en-US" sz="2100" dirty="0">
                <a:latin typeface="+mj-lt"/>
              </a:rPr>
              <a:t> </a:t>
            </a:r>
            <a:r>
              <a:rPr lang="en-US" sz="2100" dirty="0" err="1">
                <a:latin typeface="+mj-lt"/>
              </a:rPr>
              <a:t>Heydər</a:t>
            </a:r>
            <a:r>
              <a:rPr lang="en-US" sz="2100" dirty="0">
                <a:latin typeface="+mj-lt"/>
              </a:rPr>
              <a:t> </a:t>
            </a:r>
            <a:r>
              <a:rPr lang="az-Latn-AZ" sz="2100" dirty="0">
                <a:latin typeface="+mj-lt"/>
              </a:rPr>
              <a:t>Ə</a:t>
            </a:r>
            <a:r>
              <a:rPr lang="en-US" sz="2100" dirty="0" err="1">
                <a:latin typeface="+mj-lt"/>
              </a:rPr>
              <a:t>liyevin</a:t>
            </a:r>
            <a:r>
              <a:rPr lang="en-US" sz="2100" dirty="0">
                <a:latin typeface="+mj-lt"/>
              </a:rPr>
              <a:t> </a:t>
            </a:r>
            <a:r>
              <a:rPr lang="en-US" sz="2100" dirty="0" err="1">
                <a:latin typeface="+mj-lt"/>
              </a:rPr>
              <a:t>doğum</a:t>
            </a:r>
            <a:r>
              <a:rPr lang="en-US" sz="2100" dirty="0">
                <a:latin typeface="+mj-lt"/>
              </a:rPr>
              <a:t> </a:t>
            </a:r>
            <a:r>
              <a:rPr lang="en-US" sz="2100" dirty="0" err="1">
                <a:latin typeface="+mj-lt"/>
              </a:rPr>
              <a:t>günü</a:t>
            </a:r>
            <a:r>
              <a:rPr lang="en-US" sz="2100" dirty="0">
                <a:latin typeface="+mj-lt"/>
              </a:rPr>
              <a:t> </a:t>
            </a:r>
            <a:r>
              <a:rPr lang="en-US" sz="2100" dirty="0" err="1">
                <a:latin typeface="+mj-lt"/>
              </a:rPr>
              <a:t>münasibətilə</a:t>
            </a:r>
            <a:r>
              <a:rPr lang="en-US" sz="2100" dirty="0">
                <a:latin typeface="+mj-lt"/>
              </a:rPr>
              <a:t> </a:t>
            </a:r>
            <a:r>
              <a:rPr lang="en-US" sz="2100" dirty="0" err="1">
                <a:latin typeface="+mj-lt"/>
              </a:rPr>
              <a:t>Qızıl</a:t>
            </a:r>
            <a:r>
              <a:rPr lang="en-US" sz="2100" dirty="0">
                <a:latin typeface="+mj-lt"/>
              </a:rPr>
              <a:t> </a:t>
            </a:r>
            <a:r>
              <a:rPr lang="en-US" sz="2100" dirty="0" err="1">
                <a:latin typeface="+mj-lt"/>
              </a:rPr>
              <a:t>Qaya</a:t>
            </a:r>
            <a:r>
              <a:rPr lang="en-US" sz="2100" dirty="0">
                <a:latin typeface="+mj-lt"/>
              </a:rPr>
              <a:t> </a:t>
            </a:r>
            <a:r>
              <a:rPr lang="az-Latn-AZ" sz="2100" dirty="0">
                <a:latin typeface="+mj-lt"/>
              </a:rPr>
              <a:t>yüksəkliyində</a:t>
            </a:r>
            <a:r>
              <a:rPr lang="en-US" sz="2100" dirty="0">
                <a:latin typeface="+mj-lt"/>
              </a:rPr>
              <a:t> </a:t>
            </a:r>
            <a:r>
              <a:rPr lang="en-US" sz="2100" dirty="0" err="1">
                <a:latin typeface="+mj-lt"/>
              </a:rPr>
              <a:t>yerləşən</a:t>
            </a:r>
            <a:r>
              <a:rPr lang="en-US" sz="2100" dirty="0">
                <a:latin typeface="+mj-lt"/>
              </a:rPr>
              <a:t> </a:t>
            </a:r>
            <a:r>
              <a:rPr lang="en-US" sz="2100" dirty="0" err="1">
                <a:latin typeface="+mj-lt"/>
              </a:rPr>
              <a:t>Heydər</a:t>
            </a:r>
            <a:r>
              <a:rPr lang="en-US" sz="2100" dirty="0">
                <a:latin typeface="+mj-lt"/>
              </a:rPr>
              <a:t> </a:t>
            </a:r>
            <a:r>
              <a:rPr lang="az-Latn-AZ" sz="2100" dirty="0">
                <a:latin typeface="+mj-lt"/>
              </a:rPr>
              <a:t>Ə</a:t>
            </a:r>
            <a:r>
              <a:rPr lang="en-US" sz="2100" dirty="0" err="1">
                <a:latin typeface="+mj-lt"/>
              </a:rPr>
              <a:t>liyev</a:t>
            </a:r>
            <a:r>
              <a:rPr lang="en-US" sz="2100" dirty="0">
                <a:latin typeface="+mj-lt"/>
              </a:rPr>
              <a:t> </a:t>
            </a:r>
            <a:r>
              <a:rPr lang="en-US" sz="2100" dirty="0" err="1">
                <a:latin typeface="+mj-lt"/>
              </a:rPr>
              <a:t>adına</a:t>
            </a:r>
            <a:r>
              <a:rPr lang="en-US" sz="2100" dirty="0">
                <a:latin typeface="+mj-lt"/>
              </a:rPr>
              <a:t> </a:t>
            </a:r>
            <a:r>
              <a:rPr lang="en-US" sz="2100" dirty="0" err="1">
                <a:latin typeface="+mj-lt"/>
              </a:rPr>
              <a:t>zirvəyə</a:t>
            </a:r>
            <a:r>
              <a:rPr lang="en-US" sz="2100" dirty="0">
                <a:latin typeface="+mj-lt"/>
              </a:rPr>
              <a:t> </a:t>
            </a:r>
            <a:r>
              <a:rPr lang="en-US" sz="2100" dirty="0" err="1">
                <a:latin typeface="+mj-lt"/>
              </a:rPr>
              <a:t>yürüşlər</a:t>
            </a:r>
            <a:r>
              <a:rPr lang="en-US" sz="2100" dirty="0">
                <a:latin typeface="+mj-lt"/>
              </a:rPr>
              <a:t> </a:t>
            </a:r>
            <a:r>
              <a:rPr lang="en-US" sz="2100" dirty="0" err="1">
                <a:latin typeface="+mj-lt"/>
              </a:rPr>
              <a:t>təşkil</a:t>
            </a:r>
            <a:r>
              <a:rPr lang="en-US" sz="2100" dirty="0">
                <a:latin typeface="+mj-lt"/>
              </a:rPr>
              <a:t> </a:t>
            </a:r>
            <a:r>
              <a:rPr lang="en-US" sz="2100" dirty="0" err="1">
                <a:latin typeface="+mj-lt"/>
              </a:rPr>
              <a:t>edilir</a:t>
            </a:r>
            <a:r>
              <a:rPr lang="en-US" sz="2100" dirty="0">
                <a:latin typeface="+mj-lt"/>
              </a:rPr>
              <a:t>.</a:t>
            </a:r>
            <a:r>
              <a:rPr lang="az-Latn-AZ" sz="2100" dirty="0">
                <a:latin typeface="+mj-lt"/>
              </a:rPr>
              <a:t> </a:t>
            </a:r>
            <a:r>
              <a:rPr lang="en-US" sz="2100" dirty="0" err="1">
                <a:latin typeface="+mj-lt"/>
              </a:rPr>
              <a:t>Böyük</a:t>
            </a:r>
            <a:r>
              <a:rPr lang="en-US" sz="2100" dirty="0">
                <a:latin typeface="+mj-lt"/>
              </a:rPr>
              <a:t> </a:t>
            </a:r>
            <a:r>
              <a:rPr lang="en-US" sz="2100" dirty="0" err="1">
                <a:latin typeface="+mj-lt"/>
              </a:rPr>
              <a:t>Qafqaz</a:t>
            </a:r>
            <a:r>
              <a:rPr lang="en-US" sz="2100" dirty="0">
                <a:latin typeface="+mj-lt"/>
              </a:rPr>
              <a:t> </a:t>
            </a:r>
            <a:r>
              <a:rPr lang="en-US" sz="2100" dirty="0" err="1">
                <a:latin typeface="+mj-lt"/>
              </a:rPr>
              <a:t>dağlarının</a:t>
            </a:r>
            <a:r>
              <a:rPr lang="en-US" sz="2100" dirty="0">
                <a:latin typeface="+mj-lt"/>
              </a:rPr>
              <a:t> </a:t>
            </a:r>
            <a:r>
              <a:rPr lang="en-US" sz="2100" dirty="0" err="1">
                <a:latin typeface="+mj-lt"/>
              </a:rPr>
              <a:t>Şahdağ</a:t>
            </a:r>
            <a:r>
              <a:rPr lang="en-US" sz="2100" dirty="0">
                <a:latin typeface="+mj-lt"/>
              </a:rPr>
              <a:t>, </a:t>
            </a:r>
            <a:r>
              <a:rPr lang="en-US" sz="2100" dirty="0" err="1">
                <a:latin typeface="+mj-lt"/>
              </a:rPr>
              <a:t>Tufandağ</a:t>
            </a:r>
            <a:r>
              <a:rPr lang="en-US" sz="2100" dirty="0">
                <a:latin typeface="+mj-lt"/>
              </a:rPr>
              <a:t>, </a:t>
            </a:r>
            <a:r>
              <a:rPr lang="en-US" sz="2100" dirty="0" err="1">
                <a:latin typeface="+mj-lt"/>
              </a:rPr>
              <a:t>Bazard</a:t>
            </a:r>
            <a:r>
              <a:rPr lang="az-Latn-AZ" sz="2100" dirty="0">
                <a:latin typeface="+mj-lt"/>
              </a:rPr>
              <a:t>üzü</a:t>
            </a:r>
            <a:r>
              <a:rPr lang="en-US" sz="2100" dirty="0">
                <a:latin typeface="+mj-lt"/>
              </a:rPr>
              <a:t> </a:t>
            </a:r>
            <a:r>
              <a:rPr lang="en-US" sz="2100" dirty="0" err="1">
                <a:latin typeface="+mj-lt"/>
              </a:rPr>
              <a:t>zirvələri</a:t>
            </a:r>
            <a:r>
              <a:rPr lang="en-US" sz="2100" dirty="0">
                <a:latin typeface="+mj-lt"/>
              </a:rPr>
              <a:t> </a:t>
            </a:r>
            <a:r>
              <a:rPr lang="en-US" sz="2100" dirty="0" err="1">
                <a:latin typeface="+mj-lt"/>
              </a:rPr>
              <a:t>də</a:t>
            </a:r>
            <a:r>
              <a:rPr lang="en-US" sz="2100" dirty="0">
                <a:latin typeface="+mj-lt"/>
              </a:rPr>
              <a:t> </a:t>
            </a:r>
            <a:r>
              <a:rPr lang="en-US" sz="2100" dirty="0" err="1">
                <a:latin typeface="+mj-lt"/>
              </a:rPr>
              <a:t>fəth</a:t>
            </a:r>
            <a:r>
              <a:rPr lang="en-US" sz="2100" dirty="0">
                <a:latin typeface="+mj-lt"/>
              </a:rPr>
              <a:t> </a:t>
            </a:r>
            <a:r>
              <a:rPr lang="en-US" sz="2100" dirty="0" err="1">
                <a:latin typeface="+mj-lt"/>
              </a:rPr>
              <a:t>edilmişdir</a:t>
            </a:r>
            <a:r>
              <a:rPr lang="en-US" sz="2100" dirty="0">
                <a:latin typeface="+mj-lt"/>
              </a:rPr>
              <a:t>.</a:t>
            </a:r>
          </a:p>
        </p:txBody>
      </p:sp>
    </p:spTree>
    <p:extLst>
      <p:ext uri="{BB962C8B-B14F-4D97-AF65-F5344CB8AC3E}">
        <p14:creationId xmlns:p14="http://schemas.microsoft.com/office/powerpoint/2010/main" val="2731701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hlinkClick r:id="rId2" action="ppaction://hlinkfile"/>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857" r="9094" b="5807"/>
          <a:stretch/>
        </p:blipFill>
        <p:spPr>
          <a:xfrm>
            <a:off x="6355442" y="10"/>
            <a:ext cx="5836558" cy="5130404"/>
          </a:xfrm>
          <a:custGeom>
            <a:avLst/>
            <a:gdLst/>
            <a:ahLst/>
            <a:cxnLst/>
            <a:rect l="l" t="t" r="r" b="b"/>
            <a:pathLst>
              <a:path w="5836558" h="5130414">
                <a:moveTo>
                  <a:pt x="2376055" y="0"/>
                </a:moveTo>
                <a:lnTo>
                  <a:pt x="5836558" y="0"/>
                </a:lnTo>
                <a:lnTo>
                  <a:pt x="5836558" y="5130414"/>
                </a:lnTo>
                <a:lnTo>
                  <a:pt x="0" y="5130414"/>
                </a:lnTo>
                <a:close/>
              </a:path>
            </a:pathLst>
          </a:custGeom>
        </p:spPr>
      </p:pic>
      <p:sp>
        <p:nvSpPr>
          <p:cNvPr id="2" name="Title 1"/>
          <p:cNvSpPr>
            <a:spLocks noGrp="1"/>
          </p:cNvSpPr>
          <p:nvPr>
            <p:ph type="title"/>
          </p:nvPr>
        </p:nvSpPr>
        <p:spPr>
          <a:xfrm>
            <a:off x="191892" y="2821002"/>
            <a:ext cx="6270964" cy="2390459"/>
          </a:xfrm>
        </p:spPr>
        <p:txBody>
          <a:bodyPr vert="horz" lIns="91440" tIns="45720" rIns="91440" bIns="45720" rtlCol="0" anchor="b">
            <a:normAutofit fontScale="90000"/>
          </a:bodyPr>
          <a:lstStyle/>
          <a:p>
            <a:r>
              <a:rPr lang="en-US" sz="5400" dirty="0" err="1"/>
              <a:t>Buzad</a:t>
            </a:r>
            <a:r>
              <a:rPr lang="az-Latn-AZ" sz="5400" dirty="0"/>
              <a:t>ı</a:t>
            </a:r>
            <a:r>
              <a:rPr lang="en-US" sz="5400" dirty="0" err="1"/>
              <a:t>rmanma</a:t>
            </a:r>
            <a:r>
              <a:rPr lang="en-US" sz="5400" dirty="0"/>
              <a:t/>
            </a:r>
            <a:br>
              <a:rPr lang="en-US" sz="5400" dirty="0"/>
            </a:br>
            <a:r>
              <a:rPr lang="az-Latn-AZ" sz="2200" dirty="0">
                <a:solidFill>
                  <a:srgbClr val="2C2C2C"/>
                </a:solidFill>
              </a:rPr>
              <a:t>Buzadırmanma</a:t>
            </a:r>
            <a:r>
              <a:rPr lang="en-US" sz="2200" b="0" i="0" dirty="0">
                <a:solidFill>
                  <a:srgbClr val="2C2C2C"/>
                </a:solidFill>
                <a:effectLst/>
              </a:rPr>
              <a:t> </a:t>
            </a:r>
            <a:r>
              <a:rPr lang="en-US" sz="2200" b="0" i="0" dirty="0" err="1">
                <a:solidFill>
                  <a:srgbClr val="2C2C2C"/>
                </a:solidFill>
                <a:effectLst/>
              </a:rPr>
              <a:t>üzrə</a:t>
            </a:r>
            <a:r>
              <a:rPr lang="en-US" sz="2200" b="0" i="0" dirty="0">
                <a:solidFill>
                  <a:srgbClr val="2C2C2C"/>
                </a:solidFill>
                <a:effectLst/>
              </a:rPr>
              <a:t> </a:t>
            </a:r>
            <a:r>
              <a:rPr lang="en-US" sz="2200" b="0" i="0" dirty="0" err="1">
                <a:solidFill>
                  <a:srgbClr val="2C2C2C"/>
                </a:solidFill>
                <a:effectLst/>
              </a:rPr>
              <a:t>Açıq</a:t>
            </a:r>
            <a:r>
              <a:rPr lang="en-US" sz="2200" b="0" i="0" dirty="0">
                <a:solidFill>
                  <a:srgbClr val="2C2C2C"/>
                </a:solidFill>
                <a:effectLst/>
              </a:rPr>
              <a:t> </a:t>
            </a:r>
            <a:r>
              <a:rPr lang="en-US" sz="2200" b="0" i="0" dirty="0" err="1">
                <a:solidFill>
                  <a:srgbClr val="2C2C2C"/>
                </a:solidFill>
                <a:effectLst/>
              </a:rPr>
              <a:t>Azərbaycan</a:t>
            </a:r>
            <a:r>
              <a:rPr lang="en-US" sz="2200" b="0" i="0" dirty="0">
                <a:solidFill>
                  <a:srgbClr val="2C2C2C"/>
                </a:solidFill>
                <a:effectLst/>
              </a:rPr>
              <a:t> </a:t>
            </a:r>
            <a:r>
              <a:rPr lang="en-US" sz="2200" b="0" i="0" dirty="0" err="1">
                <a:solidFill>
                  <a:srgbClr val="2C2C2C"/>
                </a:solidFill>
                <a:effectLst/>
              </a:rPr>
              <a:t>çempionatı</a:t>
            </a:r>
            <a:r>
              <a:rPr lang="en-US" sz="2200" b="0" i="0" dirty="0">
                <a:solidFill>
                  <a:srgbClr val="2C2C2C"/>
                </a:solidFill>
                <a:effectLst/>
              </a:rPr>
              <a:t> </a:t>
            </a:r>
            <a:r>
              <a:rPr lang="en-US" sz="2200" b="0" i="0" dirty="0" err="1">
                <a:solidFill>
                  <a:srgbClr val="2C2C2C"/>
                </a:solidFill>
                <a:effectLst/>
              </a:rPr>
              <a:t>Qusar</a:t>
            </a:r>
            <a:r>
              <a:rPr lang="en-US" sz="2200" b="0" i="0" dirty="0">
                <a:solidFill>
                  <a:srgbClr val="2C2C2C"/>
                </a:solidFill>
                <a:effectLst/>
              </a:rPr>
              <a:t> </a:t>
            </a:r>
            <a:r>
              <a:rPr lang="en-US" sz="2200" b="0" i="0" dirty="0" err="1">
                <a:solidFill>
                  <a:srgbClr val="2C2C2C"/>
                </a:solidFill>
                <a:effectLst/>
              </a:rPr>
              <a:t>rayonunun</a:t>
            </a:r>
            <a:r>
              <a:rPr lang="en-US" sz="2200" b="0" i="0" dirty="0">
                <a:solidFill>
                  <a:srgbClr val="2C2C2C"/>
                </a:solidFill>
                <a:effectLst/>
              </a:rPr>
              <a:t> </a:t>
            </a:r>
            <a:r>
              <a:rPr lang="en-US" sz="2200" b="0" i="0" dirty="0" err="1">
                <a:solidFill>
                  <a:srgbClr val="2C2C2C"/>
                </a:solidFill>
                <a:effectLst/>
              </a:rPr>
              <a:t>Laza</a:t>
            </a:r>
            <a:r>
              <a:rPr lang="en-US" sz="2200" b="0" i="0" dirty="0">
                <a:solidFill>
                  <a:srgbClr val="2C2C2C"/>
                </a:solidFill>
                <a:effectLst/>
              </a:rPr>
              <a:t> </a:t>
            </a:r>
            <a:r>
              <a:rPr lang="en-US" sz="2200" b="0" i="0" dirty="0" err="1">
                <a:solidFill>
                  <a:srgbClr val="2C2C2C"/>
                </a:solidFill>
                <a:effectLst/>
              </a:rPr>
              <a:t>kəndi</a:t>
            </a:r>
            <a:r>
              <a:rPr lang="en-US" sz="2200" b="0" i="0" dirty="0">
                <a:solidFill>
                  <a:srgbClr val="2C2C2C"/>
                </a:solidFill>
                <a:effectLst/>
              </a:rPr>
              <a:t> </a:t>
            </a:r>
            <a:r>
              <a:rPr lang="en-US" sz="2200" b="0" i="0" dirty="0" err="1">
                <a:solidFill>
                  <a:srgbClr val="2C2C2C"/>
                </a:solidFill>
                <a:effectLst/>
              </a:rPr>
              <a:t>yaxınlığında</a:t>
            </a:r>
            <a:r>
              <a:rPr lang="en-US" sz="2200" b="0" i="0" dirty="0">
                <a:solidFill>
                  <a:srgbClr val="2C2C2C"/>
                </a:solidFill>
                <a:effectLst/>
              </a:rPr>
              <a:t> </a:t>
            </a:r>
            <a:r>
              <a:rPr lang="en-US" sz="2200" b="0" i="0" dirty="0" err="1">
                <a:solidFill>
                  <a:srgbClr val="2C2C2C"/>
                </a:solidFill>
                <a:effectLst/>
              </a:rPr>
              <a:t>donmuş</a:t>
            </a:r>
            <a:r>
              <a:rPr lang="en-US" sz="2200" b="0" i="0" dirty="0">
                <a:solidFill>
                  <a:srgbClr val="2C2C2C"/>
                </a:solidFill>
                <a:effectLst/>
              </a:rPr>
              <a:t> </a:t>
            </a:r>
            <a:r>
              <a:rPr lang="en-US" sz="2200" b="0" i="0" dirty="0" err="1">
                <a:solidFill>
                  <a:srgbClr val="2C2C2C"/>
                </a:solidFill>
                <a:effectLst/>
              </a:rPr>
              <a:t>şəlalələrdə</a:t>
            </a:r>
            <a:r>
              <a:rPr lang="en-US" sz="2200" b="0" i="0" dirty="0">
                <a:solidFill>
                  <a:srgbClr val="2C2C2C"/>
                </a:solidFill>
                <a:effectLst/>
              </a:rPr>
              <a:t> </a:t>
            </a:r>
            <a:r>
              <a:rPr lang="en-US" sz="2200" b="0" i="0" dirty="0" err="1">
                <a:solidFill>
                  <a:srgbClr val="2C2C2C"/>
                </a:solidFill>
                <a:effectLst/>
              </a:rPr>
              <a:t>keçirilib</a:t>
            </a:r>
            <a:r>
              <a:rPr lang="en-US" sz="2200" b="0" i="0" dirty="0">
                <a:solidFill>
                  <a:srgbClr val="2C2C2C"/>
                </a:solidFill>
                <a:effectLst/>
              </a:rPr>
              <a:t>. </a:t>
            </a:r>
            <a:r>
              <a:rPr lang="en-US" sz="2200" b="0" i="0" dirty="0" err="1">
                <a:solidFill>
                  <a:srgbClr val="2C2C2C"/>
                </a:solidFill>
                <a:effectLst/>
              </a:rPr>
              <a:t>Gənclər</a:t>
            </a:r>
            <a:r>
              <a:rPr lang="en-US" sz="2200" b="0" i="0" dirty="0">
                <a:solidFill>
                  <a:srgbClr val="2C2C2C"/>
                </a:solidFill>
                <a:effectLst/>
              </a:rPr>
              <a:t> və </a:t>
            </a:r>
            <a:r>
              <a:rPr lang="en-US" sz="2200" b="0" i="0" dirty="0" err="1">
                <a:solidFill>
                  <a:srgbClr val="2C2C2C"/>
                </a:solidFill>
                <a:effectLst/>
              </a:rPr>
              <a:t>İdman</a:t>
            </a:r>
            <a:r>
              <a:rPr lang="en-US" sz="2200" b="0" i="0" dirty="0">
                <a:solidFill>
                  <a:srgbClr val="2C2C2C"/>
                </a:solidFill>
                <a:effectLst/>
              </a:rPr>
              <a:t> </a:t>
            </a:r>
            <a:r>
              <a:rPr lang="en-US" sz="2200" b="0" i="0" dirty="0" err="1">
                <a:solidFill>
                  <a:srgbClr val="2C2C2C"/>
                </a:solidFill>
                <a:effectLst/>
              </a:rPr>
              <a:t>Nazirliyinin</a:t>
            </a:r>
            <a:r>
              <a:rPr lang="en-US" sz="2200" b="0" i="0" dirty="0">
                <a:solidFill>
                  <a:srgbClr val="2C2C2C"/>
                </a:solidFill>
                <a:effectLst/>
              </a:rPr>
              <a:t> </a:t>
            </a:r>
            <a:r>
              <a:rPr lang="en-US" sz="2200" b="0" i="0" dirty="0" err="1">
                <a:solidFill>
                  <a:srgbClr val="2C2C2C"/>
                </a:solidFill>
                <a:effectLst/>
              </a:rPr>
              <a:t>təşkilatçılığı</a:t>
            </a:r>
            <a:r>
              <a:rPr lang="en-US" sz="2200" b="0" i="0" dirty="0">
                <a:solidFill>
                  <a:srgbClr val="2C2C2C"/>
                </a:solidFill>
                <a:effectLst/>
              </a:rPr>
              <a:t> </a:t>
            </a:r>
            <a:r>
              <a:rPr lang="en-US" sz="2200" b="0" i="0" dirty="0" err="1">
                <a:solidFill>
                  <a:srgbClr val="2C2C2C"/>
                </a:solidFill>
                <a:effectLst/>
              </a:rPr>
              <a:t>ilə</a:t>
            </a:r>
            <a:r>
              <a:rPr lang="en-US" sz="2200" b="0" i="0" dirty="0">
                <a:solidFill>
                  <a:srgbClr val="2C2C2C"/>
                </a:solidFill>
                <a:effectLst/>
              </a:rPr>
              <a:t> </a:t>
            </a:r>
            <a:r>
              <a:rPr lang="en-US" sz="2200" b="0" i="0" dirty="0" err="1">
                <a:solidFill>
                  <a:srgbClr val="2C2C2C"/>
                </a:solidFill>
                <a:effectLst/>
              </a:rPr>
              <a:t>alpinizm</a:t>
            </a:r>
            <a:r>
              <a:rPr lang="en-US" sz="2200" b="0" i="0" dirty="0">
                <a:solidFill>
                  <a:srgbClr val="2C2C2C"/>
                </a:solidFill>
                <a:effectLst/>
              </a:rPr>
              <a:t> və </a:t>
            </a:r>
            <a:r>
              <a:rPr lang="en-US" sz="2200" b="0" i="0" dirty="0" err="1">
                <a:solidFill>
                  <a:srgbClr val="2C2C2C"/>
                </a:solidFill>
                <a:effectLst/>
              </a:rPr>
              <a:t>Ekstremal</a:t>
            </a:r>
            <a:r>
              <a:rPr lang="en-US" sz="2200" b="0" i="0" dirty="0">
                <a:solidFill>
                  <a:srgbClr val="2C2C2C"/>
                </a:solidFill>
                <a:effectLst/>
              </a:rPr>
              <a:t> </a:t>
            </a:r>
            <a:r>
              <a:rPr lang="en-US" sz="2200" b="0" i="0" dirty="0" err="1">
                <a:solidFill>
                  <a:srgbClr val="2C2C2C"/>
                </a:solidFill>
                <a:effectLst/>
              </a:rPr>
              <a:t>İdman</a:t>
            </a:r>
            <a:r>
              <a:rPr lang="en-US" sz="2200" b="0" i="0" dirty="0">
                <a:solidFill>
                  <a:srgbClr val="2C2C2C"/>
                </a:solidFill>
                <a:effectLst/>
              </a:rPr>
              <a:t> </a:t>
            </a:r>
            <a:r>
              <a:rPr lang="en-US" sz="2200" b="0" i="0" dirty="0" err="1">
                <a:solidFill>
                  <a:srgbClr val="2C2C2C"/>
                </a:solidFill>
                <a:effectLst/>
              </a:rPr>
              <a:t>Növləri</a:t>
            </a:r>
            <a:r>
              <a:rPr lang="en-US" sz="2200" b="0" i="0" dirty="0">
                <a:solidFill>
                  <a:srgbClr val="2C2C2C"/>
                </a:solidFill>
                <a:effectLst/>
              </a:rPr>
              <a:t> </a:t>
            </a:r>
            <a:r>
              <a:rPr lang="en-US" sz="2200" b="0" i="0" dirty="0" err="1">
                <a:solidFill>
                  <a:srgbClr val="2C2C2C"/>
                </a:solidFill>
                <a:effectLst/>
              </a:rPr>
              <a:t>Federasiyaları</a:t>
            </a:r>
            <a:r>
              <a:rPr lang="en-US" sz="2200" b="0" i="0" dirty="0">
                <a:solidFill>
                  <a:srgbClr val="2C2C2C"/>
                </a:solidFill>
                <a:effectLst/>
              </a:rPr>
              <a:t> </a:t>
            </a:r>
            <a:r>
              <a:rPr lang="en-US" sz="2200" b="0" i="0" dirty="0" err="1">
                <a:solidFill>
                  <a:srgbClr val="2C2C2C"/>
                </a:solidFill>
                <a:effectLst/>
              </a:rPr>
              <a:t>Assosiasiyasının</a:t>
            </a:r>
            <a:r>
              <a:rPr lang="en-US" sz="2200" b="0" i="0" dirty="0">
                <a:solidFill>
                  <a:srgbClr val="2C2C2C"/>
                </a:solidFill>
                <a:effectLst/>
              </a:rPr>
              <a:t> (ADEINFA) </a:t>
            </a:r>
            <a:r>
              <a:rPr lang="en-US" sz="2200" b="0" i="0" dirty="0" err="1">
                <a:solidFill>
                  <a:srgbClr val="2C2C2C"/>
                </a:solidFill>
                <a:effectLst/>
              </a:rPr>
              <a:t>təşkil</a:t>
            </a:r>
            <a:r>
              <a:rPr lang="en-US" sz="2200" b="0" i="0" dirty="0">
                <a:solidFill>
                  <a:srgbClr val="2C2C2C"/>
                </a:solidFill>
                <a:effectLst/>
              </a:rPr>
              <a:t> </a:t>
            </a:r>
            <a:r>
              <a:rPr lang="en-US" sz="2200" b="0" i="0" dirty="0" err="1">
                <a:solidFill>
                  <a:srgbClr val="2C2C2C"/>
                </a:solidFill>
                <a:effectLst/>
              </a:rPr>
              <a:t>etdiyi</a:t>
            </a:r>
            <a:r>
              <a:rPr lang="en-US" sz="2200" b="0" i="0" dirty="0">
                <a:solidFill>
                  <a:srgbClr val="2C2C2C"/>
                </a:solidFill>
                <a:effectLst/>
              </a:rPr>
              <a:t> </a:t>
            </a:r>
            <a:r>
              <a:rPr lang="en-US" sz="2200" b="0" i="0" dirty="0" err="1">
                <a:solidFill>
                  <a:srgbClr val="2C2C2C"/>
                </a:solidFill>
                <a:effectLst/>
              </a:rPr>
              <a:t>ikigünlük</a:t>
            </a:r>
            <a:r>
              <a:rPr lang="en-US" sz="2200" b="0" i="0" dirty="0">
                <a:solidFill>
                  <a:srgbClr val="2C2C2C"/>
                </a:solidFill>
                <a:effectLst/>
              </a:rPr>
              <a:t> </a:t>
            </a:r>
            <a:r>
              <a:rPr lang="en-US" sz="2200" b="0" i="0" dirty="0" err="1">
                <a:solidFill>
                  <a:srgbClr val="2C2C2C"/>
                </a:solidFill>
                <a:effectLst/>
              </a:rPr>
              <a:t>yarış</a:t>
            </a:r>
            <a:r>
              <a:rPr lang="en-US" sz="2200" b="0" i="0" dirty="0">
                <a:solidFill>
                  <a:srgbClr val="2C2C2C"/>
                </a:solidFill>
                <a:effectLst/>
              </a:rPr>
              <a:t> </a:t>
            </a:r>
            <a:r>
              <a:rPr lang="en-US" sz="2200" dirty="0" err="1">
                <a:solidFill>
                  <a:srgbClr val="2C2C2C"/>
                </a:solidFill>
              </a:rPr>
              <a:t>g</a:t>
            </a:r>
            <a:r>
              <a:rPr lang="en-US" sz="2200" b="0" i="0" dirty="0" err="1">
                <a:solidFill>
                  <a:srgbClr val="2C2C2C"/>
                </a:solidFill>
                <a:effectLst/>
              </a:rPr>
              <a:t>ənclər</a:t>
            </a:r>
            <a:r>
              <a:rPr lang="en-US" sz="2200" b="0" i="0" dirty="0">
                <a:solidFill>
                  <a:srgbClr val="2C2C2C"/>
                </a:solidFill>
                <a:effectLst/>
              </a:rPr>
              <a:t> və </a:t>
            </a:r>
            <a:r>
              <a:rPr lang="en-US" sz="2200" b="0" i="0" dirty="0" err="1">
                <a:solidFill>
                  <a:srgbClr val="2C2C2C"/>
                </a:solidFill>
                <a:effectLst/>
              </a:rPr>
              <a:t>qızlar</a:t>
            </a:r>
            <a:r>
              <a:rPr lang="en-US" sz="2200" b="0" i="0" dirty="0">
                <a:solidFill>
                  <a:srgbClr val="2C2C2C"/>
                </a:solidFill>
                <a:effectLst/>
              </a:rPr>
              <a:t> </a:t>
            </a:r>
            <a:r>
              <a:rPr lang="en-US" sz="2200" b="0" i="0" dirty="0" err="1">
                <a:solidFill>
                  <a:srgbClr val="2C2C2C"/>
                </a:solidFill>
                <a:effectLst/>
              </a:rPr>
              <a:t>arasında</a:t>
            </a:r>
            <a:r>
              <a:rPr lang="en-US" sz="2200" b="0" i="0" dirty="0">
                <a:solidFill>
                  <a:srgbClr val="2C2C2C"/>
                </a:solidFill>
                <a:effectLst/>
              </a:rPr>
              <a:t> </a:t>
            </a:r>
            <a:r>
              <a:rPr lang="en-US" sz="2200" b="0" i="0" dirty="0" err="1">
                <a:solidFill>
                  <a:srgbClr val="2C2C2C"/>
                </a:solidFill>
                <a:effectLst/>
              </a:rPr>
              <a:t>baş</a:t>
            </a:r>
            <a:r>
              <a:rPr lang="en-US" sz="2200" b="0" i="0" dirty="0">
                <a:solidFill>
                  <a:srgbClr val="2C2C2C"/>
                </a:solidFill>
                <a:effectLst/>
              </a:rPr>
              <a:t> </a:t>
            </a:r>
            <a:r>
              <a:rPr lang="en-US" sz="2200" b="0" i="0" dirty="0" err="1">
                <a:solidFill>
                  <a:srgbClr val="2C2C2C"/>
                </a:solidFill>
                <a:effectLst/>
              </a:rPr>
              <a:t>tutub</a:t>
            </a:r>
            <a:r>
              <a:rPr lang="en-US" sz="2200" b="0" i="0" dirty="0">
                <a:solidFill>
                  <a:srgbClr val="2C2C2C"/>
                </a:solidFill>
                <a:effectLst/>
              </a:rPr>
              <a:t>. </a:t>
            </a:r>
            <a:r>
              <a:rPr lang="en-US" sz="2200" b="0" i="0" dirty="0" err="1">
                <a:solidFill>
                  <a:srgbClr val="2C2C2C"/>
                </a:solidFill>
                <a:effectLst/>
              </a:rPr>
              <a:t>Çempionatda</a:t>
            </a:r>
            <a:r>
              <a:rPr lang="en-US" sz="2200" b="0" i="0" dirty="0">
                <a:solidFill>
                  <a:srgbClr val="2C2C2C"/>
                </a:solidFill>
                <a:effectLst/>
              </a:rPr>
              <a:t> </a:t>
            </a:r>
            <a:r>
              <a:rPr lang="en-US" sz="2200" b="0" i="0" dirty="0" err="1">
                <a:solidFill>
                  <a:srgbClr val="2C2C2C"/>
                </a:solidFill>
                <a:effectLst/>
              </a:rPr>
              <a:t>seçmə</a:t>
            </a:r>
            <a:r>
              <a:rPr lang="en-US" sz="2200" b="0" i="0" dirty="0">
                <a:solidFill>
                  <a:srgbClr val="2C2C2C"/>
                </a:solidFill>
                <a:effectLst/>
              </a:rPr>
              <a:t> </a:t>
            </a:r>
            <a:r>
              <a:rPr lang="en-US" sz="2200" b="0" i="0" dirty="0" err="1">
                <a:solidFill>
                  <a:srgbClr val="2C2C2C"/>
                </a:solidFill>
                <a:effectLst/>
              </a:rPr>
              <a:t>yarışları</a:t>
            </a:r>
            <a:r>
              <a:rPr lang="en-US" sz="2200" b="0" i="0" dirty="0">
                <a:solidFill>
                  <a:srgbClr val="2C2C2C"/>
                </a:solidFill>
                <a:effectLst/>
              </a:rPr>
              <a:t> </a:t>
            </a:r>
            <a:r>
              <a:rPr lang="en-US" sz="2200" b="0" i="0" dirty="0" err="1">
                <a:solidFill>
                  <a:srgbClr val="2C2C2C"/>
                </a:solidFill>
                <a:effectLst/>
              </a:rPr>
              <a:t>uğurla</a:t>
            </a:r>
            <a:r>
              <a:rPr lang="en-US" sz="2200" b="0" i="0" dirty="0">
                <a:solidFill>
                  <a:srgbClr val="2C2C2C"/>
                </a:solidFill>
                <a:effectLst/>
              </a:rPr>
              <a:t> </a:t>
            </a:r>
            <a:r>
              <a:rPr lang="en-US" sz="2200" b="0" i="0" dirty="0" err="1">
                <a:solidFill>
                  <a:srgbClr val="2C2C2C"/>
                </a:solidFill>
                <a:effectLst/>
              </a:rPr>
              <a:t>başa</a:t>
            </a:r>
            <a:r>
              <a:rPr lang="en-US" sz="2200" b="0" i="0" dirty="0">
                <a:solidFill>
                  <a:srgbClr val="2C2C2C"/>
                </a:solidFill>
                <a:effectLst/>
              </a:rPr>
              <a:t> </a:t>
            </a:r>
            <a:r>
              <a:rPr lang="en-US" sz="2200" b="0" i="0" dirty="0" err="1">
                <a:solidFill>
                  <a:srgbClr val="2C2C2C"/>
                </a:solidFill>
                <a:effectLst/>
              </a:rPr>
              <a:t>vuran</a:t>
            </a:r>
            <a:r>
              <a:rPr lang="en-US" sz="2200" b="0" i="0" dirty="0">
                <a:solidFill>
                  <a:srgbClr val="2C2C2C"/>
                </a:solidFill>
                <a:effectLst/>
              </a:rPr>
              <a:t> </a:t>
            </a:r>
            <a:r>
              <a:rPr lang="en-US" sz="2200" b="0" i="0" dirty="0" err="1">
                <a:solidFill>
                  <a:srgbClr val="2C2C2C"/>
                </a:solidFill>
                <a:effectLst/>
              </a:rPr>
              <a:t>idmançılar</a:t>
            </a:r>
            <a:r>
              <a:rPr lang="en-US" sz="2200" b="0" i="0" dirty="0">
                <a:solidFill>
                  <a:srgbClr val="2C2C2C"/>
                </a:solidFill>
                <a:effectLst/>
              </a:rPr>
              <a:t> </a:t>
            </a:r>
            <a:r>
              <a:rPr lang="en-US" sz="2200" b="0" i="0" dirty="0" err="1">
                <a:solidFill>
                  <a:srgbClr val="2C2C2C"/>
                </a:solidFill>
                <a:effectLst/>
              </a:rPr>
              <a:t>yarımfinala</a:t>
            </a:r>
            <a:r>
              <a:rPr lang="en-US" sz="2200" b="0" i="0" dirty="0">
                <a:solidFill>
                  <a:srgbClr val="2C2C2C"/>
                </a:solidFill>
                <a:effectLst/>
              </a:rPr>
              <a:t> </a:t>
            </a:r>
            <a:r>
              <a:rPr lang="en-US" sz="2200" b="0" i="0" dirty="0" err="1">
                <a:solidFill>
                  <a:srgbClr val="2C2C2C"/>
                </a:solidFill>
                <a:effectLst/>
              </a:rPr>
              <a:t>yüksəldilər</a:t>
            </a:r>
            <a:r>
              <a:rPr lang="en-US" sz="2200" b="0" i="0" dirty="0">
                <a:solidFill>
                  <a:srgbClr val="2C2C2C"/>
                </a:solidFill>
                <a:effectLst/>
              </a:rPr>
              <a:t>. Sonra final </a:t>
            </a:r>
            <a:r>
              <a:rPr lang="en-US" sz="2200" b="0" i="0" dirty="0" err="1">
                <a:solidFill>
                  <a:srgbClr val="2C2C2C"/>
                </a:solidFill>
                <a:effectLst/>
              </a:rPr>
              <a:t>mərhələsi</a:t>
            </a:r>
            <a:r>
              <a:rPr lang="en-US" sz="2200" b="0" i="0" dirty="0">
                <a:solidFill>
                  <a:srgbClr val="2C2C2C"/>
                </a:solidFill>
                <a:effectLst/>
              </a:rPr>
              <a:t> </a:t>
            </a:r>
            <a:r>
              <a:rPr lang="en-US" sz="2200" b="0" i="0" dirty="0" err="1">
                <a:solidFill>
                  <a:srgbClr val="2C2C2C"/>
                </a:solidFill>
                <a:effectLst/>
              </a:rPr>
              <a:t>baş</a:t>
            </a:r>
            <a:r>
              <a:rPr lang="en-US" sz="2200" b="0" i="0" dirty="0">
                <a:solidFill>
                  <a:srgbClr val="2C2C2C"/>
                </a:solidFill>
                <a:effectLst/>
              </a:rPr>
              <a:t> </a:t>
            </a:r>
            <a:r>
              <a:rPr lang="en-US" sz="2200" b="0" i="0" dirty="0" err="1">
                <a:solidFill>
                  <a:srgbClr val="2C2C2C"/>
                </a:solidFill>
                <a:effectLst/>
              </a:rPr>
              <a:t>tutdu</a:t>
            </a:r>
            <a:r>
              <a:rPr lang="en-US" sz="2200" b="0" i="0" dirty="0">
                <a:solidFill>
                  <a:srgbClr val="2C2C2C"/>
                </a:solidFill>
                <a:effectLst/>
              </a:rPr>
              <a:t>. </a:t>
            </a:r>
            <a:r>
              <a:rPr lang="en-US" sz="2200" b="0" i="0" dirty="0" err="1">
                <a:solidFill>
                  <a:srgbClr val="2C2C2C"/>
                </a:solidFill>
                <a:effectLst/>
              </a:rPr>
              <a:t>Yarışa</a:t>
            </a:r>
            <a:r>
              <a:rPr lang="en-US" sz="2200" b="0" i="0" dirty="0">
                <a:solidFill>
                  <a:srgbClr val="2C2C2C"/>
                </a:solidFill>
                <a:effectLst/>
              </a:rPr>
              <a:t> </a:t>
            </a:r>
            <a:r>
              <a:rPr lang="en-US" sz="2200" b="0" i="0" dirty="0" err="1">
                <a:solidFill>
                  <a:srgbClr val="2C2C2C"/>
                </a:solidFill>
                <a:effectLst/>
              </a:rPr>
              <a:t>qatılan</a:t>
            </a:r>
            <a:r>
              <a:rPr lang="en-US" sz="2200" b="0" i="0" dirty="0">
                <a:solidFill>
                  <a:srgbClr val="2C2C2C"/>
                </a:solidFill>
                <a:effectLst/>
              </a:rPr>
              <a:t> </a:t>
            </a:r>
            <a:r>
              <a:rPr lang="en-US" sz="2200" b="0" i="0" dirty="0" err="1">
                <a:solidFill>
                  <a:srgbClr val="2C2C2C"/>
                </a:solidFill>
                <a:effectLst/>
              </a:rPr>
              <a:t>qızlar</a:t>
            </a:r>
            <a:r>
              <a:rPr lang="en-US" sz="2200" b="0" i="0" dirty="0">
                <a:solidFill>
                  <a:srgbClr val="2C2C2C"/>
                </a:solidFill>
                <a:effectLst/>
              </a:rPr>
              <a:t> </a:t>
            </a:r>
            <a:r>
              <a:rPr lang="en-US" sz="2200" b="0" i="0" dirty="0" err="1">
                <a:solidFill>
                  <a:srgbClr val="2C2C2C"/>
                </a:solidFill>
                <a:effectLst/>
              </a:rPr>
              <a:t>arasında</a:t>
            </a:r>
            <a:r>
              <a:rPr lang="en-US" sz="2200" b="0" i="0" dirty="0">
                <a:solidFill>
                  <a:srgbClr val="2C2C2C"/>
                </a:solidFill>
                <a:effectLst/>
              </a:rPr>
              <a:t> </a:t>
            </a:r>
            <a:r>
              <a:rPr lang="en-US" sz="2200" b="0" i="0" dirty="0" err="1">
                <a:solidFill>
                  <a:srgbClr val="2C2C2C"/>
                </a:solidFill>
                <a:effectLst/>
              </a:rPr>
              <a:t>Qərbi</a:t>
            </a:r>
            <a:r>
              <a:rPr lang="en-US" sz="2200" b="0" i="0" dirty="0">
                <a:solidFill>
                  <a:srgbClr val="2C2C2C"/>
                </a:solidFill>
                <a:effectLst/>
              </a:rPr>
              <a:t> </a:t>
            </a:r>
            <a:r>
              <a:rPr lang="en-US" sz="2200" b="0" i="0" dirty="0" err="1">
                <a:solidFill>
                  <a:srgbClr val="2C2C2C"/>
                </a:solidFill>
                <a:effectLst/>
              </a:rPr>
              <a:t>Kaspi</a:t>
            </a:r>
            <a:r>
              <a:rPr lang="en-US" sz="2200" b="0" i="0" dirty="0">
                <a:solidFill>
                  <a:srgbClr val="2C2C2C"/>
                </a:solidFill>
                <a:effectLst/>
              </a:rPr>
              <a:t> </a:t>
            </a:r>
            <a:r>
              <a:rPr lang="en-US" sz="2200" b="0" i="0" dirty="0" err="1">
                <a:solidFill>
                  <a:srgbClr val="2C2C2C"/>
                </a:solidFill>
                <a:effectLst/>
              </a:rPr>
              <a:t>Universitetinin</a:t>
            </a:r>
            <a:r>
              <a:rPr lang="en-US" sz="2200" b="0" i="0" dirty="0">
                <a:solidFill>
                  <a:srgbClr val="2C2C2C"/>
                </a:solidFill>
                <a:effectLst/>
              </a:rPr>
              <a:t> </a:t>
            </a:r>
            <a:r>
              <a:rPr lang="en-US" sz="2200" b="0" i="0" dirty="0" err="1">
                <a:solidFill>
                  <a:srgbClr val="2C2C2C"/>
                </a:solidFill>
                <a:effectLst/>
              </a:rPr>
              <a:t>tələbəsi</a:t>
            </a:r>
            <a:r>
              <a:rPr lang="en-US" sz="2200" b="0" i="0" dirty="0">
                <a:solidFill>
                  <a:srgbClr val="2C2C2C"/>
                </a:solidFill>
                <a:effectLst/>
              </a:rPr>
              <a:t> </a:t>
            </a:r>
            <a:r>
              <a:rPr lang="en-US" sz="2200" b="0" i="0" dirty="0" err="1">
                <a:solidFill>
                  <a:srgbClr val="2C2C2C"/>
                </a:solidFill>
                <a:effectLst/>
              </a:rPr>
              <a:t>də</a:t>
            </a:r>
            <a:r>
              <a:rPr lang="en-US" sz="2200" b="0" i="0" dirty="0">
                <a:solidFill>
                  <a:srgbClr val="2C2C2C"/>
                </a:solidFill>
                <a:effectLst/>
              </a:rPr>
              <a:t> var. </a:t>
            </a:r>
            <a:r>
              <a:rPr lang="en-US" sz="2200" b="0" i="0" dirty="0" err="1">
                <a:solidFill>
                  <a:srgbClr val="2C2C2C"/>
                </a:solidFill>
                <a:effectLst/>
              </a:rPr>
              <a:t>Beləliklə</a:t>
            </a:r>
            <a:r>
              <a:rPr lang="en-US" sz="2200" b="0" i="0" dirty="0">
                <a:solidFill>
                  <a:srgbClr val="2C2C2C"/>
                </a:solidFill>
                <a:effectLst/>
              </a:rPr>
              <a:t>, </a:t>
            </a:r>
            <a:r>
              <a:rPr lang="en-US" sz="2200" b="0" i="0" dirty="0" err="1">
                <a:solidFill>
                  <a:srgbClr val="2C2C2C"/>
                </a:solidFill>
                <a:effectLst/>
              </a:rPr>
              <a:t>Qərbi</a:t>
            </a:r>
            <a:r>
              <a:rPr lang="en-US" sz="2200" b="0" i="0" dirty="0">
                <a:solidFill>
                  <a:srgbClr val="2C2C2C"/>
                </a:solidFill>
                <a:effectLst/>
              </a:rPr>
              <a:t> </a:t>
            </a:r>
            <a:r>
              <a:rPr lang="en-US" sz="2200" b="0" i="0" dirty="0" err="1">
                <a:solidFill>
                  <a:srgbClr val="2C2C2C"/>
                </a:solidFill>
                <a:effectLst/>
              </a:rPr>
              <a:t>Kaspi</a:t>
            </a:r>
            <a:r>
              <a:rPr lang="en-US" sz="2200" b="0" i="0" dirty="0">
                <a:solidFill>
                  <a:srgbClr val="2C2C2C"/>
                </a:solidFill>
                <a:effectLst/>
              </a:rPr>
              <a:t> </a:t>
            </a:r>
            <a:r>
              <a:rPr lang="en-US" sz="2200" b="0" i="0" dirty="0" err="1">
                <a:solidFill>
                  <a:srgbClr val="2C2C2C"/>
                </a:solidFill>
                <a:effectLst/>
              </a:rPr>
              <a:t>Universitetinin</a:t>
            </a:r>
            <a:r>
              <a:rPr lang="en-US" sz="2200" b="0" i="0" dirty="0">
                <a:solidFill>
                  <a:srgbClr val="2C2C2C"/>
                </a:solidFill>
                <a:effectLst/>
              </a:rPr>
              <a:t> </a:t>
            </a:r>
            <a:r>
              <a:rPr lang="en-US" sz="2200" b="0" i="0" dirty="0" err="1">
                <a:solidFill>
                  <a:srgbClr val="2C2C2C"/>
                </a:solidFill>
                <a:effectLst/>
              </a:rPr>
              <a:t>İdman</a:t>
            </a:r>
            <a:r>
              <a:rPr lang="en-US" sz="2200" b="0" i="0" dirty="0">
                <a:solidFill>
                  <a:srgbClr val="2C2C2C"/>
                </a:solidFill>
                <a:effectLst/>
              </a:rPr>
              <a:t> </a:t>
            </a:r>
            <a:r>
              <a:rPr lang="en-US" sz="2200" b="0" i="0" dirty="0" err="1">
                <a:solidFill>
                  <a:srgbClr val="2C2C2C"/>
                </a:solidFill>
                <a:effectLst/>
              </a:rPr>
              <a:t>Klubunun</a:t>
            </a:r>
            <a:r>
              <a:rPr lang="en-US" sz="2200" b="0" i="0" dirty="0">
                <a:solidFill>
                  <a:srgbClr val="2C2C2C"/>
                </a:solidFill>
                <a:effectLst/>
              </a:rPr>
              <a:t> </a:t>
            </a:r>
            <a:r>
              <a:rPr lang="en-US" sz="2200" b="0" i="0" dirty="0" err="1">
                <a:solidFill>
                  <a:srgbClr val="2C2C2C"/>
                </a:solidFill>
                <a:effectLst/>
              </a:rPr>
              <a:t>üzvü</a:t>
            </a:r>
            <a:r>
              <a:rPr lang="en-US" sz="2200" b="0" i="0" dirty="0">
                <a:solidFill>
                  <a:srgbClr val="2C2C2C"/>
                </a:solidFill>
                <a:effectLst/>
              </a:rPr>
              <a:t> </a:t>
            </a:r>
            <a:r>
              <a:rPr lang="en-US" sz="2200" b="0" i="0" dirty="0" err="1">
                <a:solidFill>
                  <a:srgbClr val="2C2C2C"/>
                </a:solidFill>
                <a:effectLst/>
              </a:rPr>
              <a:t>olan</a:t>
            </a:r>
            <a:r>
              <a:rPr lang="en-US" sz="2200" b="0" i="0" dirty="0">
                <a:solidFill>
                  <a:srgbClr val="2C2C2C"/>
                </a:solidFill>
                <a:effectLst/>
              </a:rPr>
              <a:t> </a:t>
            </a:r>
            <a:r>
              <a:rPr lang="en-US" sz="2200" b="0" i="0" dirty="0" err="1">
                <a:solidFill>
                  <a:srgbClr val="2C2C2C"/>
                </a:solidFill>
                <a:effectLst/>
              </a:rPr>
              <a:t>tələbəmiz</a:t>
            </a:r>
            <a:r>
              <a:rPr lang="en-US" sz="2200" b="0" i="0" dirty="0">
                <a:solidFill>
                  <a:srgbClr val="2C2C2C"/>
                </a:solidFill>
                <a:effectLst/>
              </a:rPr>
              <a:t> </a:t>
            </a:r>
            <a:r>
              <a:rPr lang="en-US" sz="2200" b="0" i="0" dirty="0" err="1">
                <a:solidFill>
                  <a:srgbClr val="2C2C2C"/>
                </a:solidFill>
                <a:effectLst/>
              </a:rPr>
              <a:t>Fidan</a:t>
            </a:r>
            <a:r>
              <a:rPr lang="en-US" sz="2200" b="0" i="0" dirty="0">
                <a:solidFill>
                  <a:srgbClr val="2C2C2C"/>
                </a:solidFill>
                <a:effectLst/>
              </a:rPr>
              <a:t> </a:t>
            </a:r>
            <a:r>
              <a:rPr lang="en-US" sz="2200" b="0" i="0" dirty="0" err="1">
                <a:solidFill>
                  <a:srgbClr val="2C2C2C"/>
                </a:solidFill>
                <a:effectLst/>
              </a:rPr>
              <a:t>Novruzova</a:t>
            </a:r>
            <a:r>
              <a:rPr lang="en-US" sz="2200" b="0" i="0" dirty="0">
                <a:solidFill>
                  <a:srgbClr val="2C2C2C"/>
                </a:solidFill>
                <a:effectLst/>
              </a:rPr>
              <a:t> </a:t>
            </a:r>
            <a:r>
              <a:rPr lang="en-US" sz="2200" b="0" i="0" dirty="0" err="1">
                <a:solidFill>
                  <a:srgbClr val="2C2C2C"/>
                </a:solidFill>
                <a:effectLst/>
              </a:rPr>
              <a:t>üçüncü</a:t>
            </a:r>
            <a:r>
              <a:rPr lang="en-US" sz="2200" b="0" i="0" dirty="0">
                <a:solidFill>
                  <a:srgbClr val="2C2C2C"/>
                </a:solidFill>
                <a:effectLst/>
              </a:rPr>
              <a:t> </a:t>
            </a:r>
            <a:r>
              <a:rPr lang="en-US" sz="2200" b="0" i="0" dirty="0" err="1">
                <a:solidFill>
                  <a:srgbClr val="2C2C2C"/>
                </a:solidFill>
                <a:effectLst/>
              </a:rPr>
              <a:t>yeri</a:t>
            </a:r>
            <a:r>
              <a:rPr lang="en-US" sz="2200" b="0" i="0" dirty="0">
                <a:solidFill>
                  <a:srgbClr val="2C2C2C"/>
                </a:solidFill>
                <a:effectLst/>
              </a:rPr>
              <a:t> </a:t>
            </a:r>
            <a:r>
              <a:rPr lang="en-US" sz="2200" b="0" i="0" dirty="0" err="1">
                <a:solidFill>
                  <a:srgbClr val="2C2C2C"/>
                </a:solidFill>
                <a:effectLst/>
              </a:rPr>
              <a:t>tutdu</a:t>
            </a:r>
            <a:r>
              <a:rPr lang="en-US" sz="2200" b="0" i="0" dirty="0">
                <a:solidFill>
                  <a:srgbClr val="2C2C2C"/>
                </a:solidFill>
                <a:effectLst/>
              </a:rPr>
              <a:t>. (14.11.2016)</a:t>
            </a:r>
            <a:endParaRPr lang="en-US" sz="2200" dirty="0">
              <a:solidFill>
                <a:srgbClr val="FF0000"/>
              </a:solidFill>
            </a:endParaRPr>
          </a:p>
        </p:txBody>
      </p:sp>
      <p:sp>
        <p:nvSpPr>
          <p:cNvPr id="9" name="Freeform: Shape 8">
            <a:extLst>
              <a:ext uri="{FF2B5EF4-FFF2-40B4-BE49-F238E27FC236}">
                <a16:creationId xmlns:a16="http://schemas.microsoft.com/office/drawing/2014/main" id="{5EB73228-F09B-409F-9EC1-7E853C4F5B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1840" y="5292509"/>
            <a:ext cx="6610160" cy="1565491"/>
          </a:xfrm>
          <a:custGeom>
            <a:avLst/>
            <a:gdLst>
              <a:gd name="connsiteX0" fmla="*/ 1186806 w 6610160"/>
              <a:gd name="connsiteY0" fmla="*/ 0 h 1565491"/>
              <a:gd name="connsiteX1" fmla="*/ 1692132 w 6610160"/>
              <a:gd name="connsiteY1" fmla="*/ 0 h 1565491"/>
              <a:gd name="connsiteX2" fmla="*/ 6104834 w 6610160"/>
              <a:gd name="connsiteY2" fmla="*/ 0 h 1565491"/>
              <a:gd name="connsiteX3" fmla="*/ 6610160 w 6610160"/>
              <a:gd name="connsiteY3" fmla="*/ 0 h 1565491"/>
              <a:gd name="connsiteX4" fmla="*/ 6610160 w 6610160"/>
              <a:gd name="connsiteY4" fmla="*/ 1565491 h 1565491"/>
              <a:gd name="connsiteX5" fmla="*/ 0 w 6610160"/>
              <a:gd name="connsiteY5" fmla="*/ 1565491 h 1565491"/>
              <a:gd name="connsiteX6" fmla="*/ 724290 w 6610160"/>
              <a:gd name="connsiteY6" fmla="*/ 1591 h 1565491"/>
              <a:gd name="connsiteX7" fmla="*/ 1186070 w 6610160"/>
              <a:gd name="connsiteY7" fmla="*/ 1591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0160" h="1565491">
                <a:moveTo>
                  <a:pt x="1186806" y="0"/>
                </a:moveTo>
                <a:lnTo>
                  <a:pt x="1692132" y="0"/>
                </a:lnTo>
                <a:lnTo>
                  <a:pt x="6104834" y="0"/>
                </a:lnTo>
                <a:lnTo>
                  <a:pt x="6610160" y="0"/>
                </a:lnTo>
                <a:lnTo>
                  <a:pt x="6610160" y="1565491"/>
                </a:lnTo>
                <a:lnTo>
                  <a:pt x="0" y="1565491"/>
                </a:lnTo>
                <a:lnTo>
                  <a:pt x="724290" y="1591"/>
                </a:lnTo>
                <a:lnTo>
                  <a:pt x="1186070" y="159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150A4AE-7BE7-480D-BD8C-3951E64799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92510"/>
            <a:ext cx="6144370" cy="1565491"/>
          </a:xfrm>
          <a:custGeom>
            <a:avLst/>
            <a:gdLst>
              <a:gd name="connsiteX0" fmla="*/ 0 w 6144370"/>
              <a:gd name="connsiteY0" fmla="*/ 0 h 1565491"/>
              <a:gd name="connsiteX1" fmla="*/ 6144370 w 6144370"/>
              <a:gd name="connsiteY1" fmla="*/ 0 h 1565491"/>
              <a:gd name="connsiteX2" fmla="*/ 5419344 w 6144370"/>
              <a:gd name="connsiteY2" fmla="*/ 1565491 h 1565491"/>
              <a:gd name="connsiteX3" fmla="*/ 0 w 6144370"/>
              <a:gd name="connsiteY3" fmla="*/ 1565491 h 1565491"/>
            </a:gdLst>
            <a:ahLst/>
            <a:cxnLst>
              <a:cxn ang="0">
                <a:pos x="connsiteX0" y="connsiteY0"/>
              </a:cxn>
              <a:cxn ang="0">
                <a:pos x="connsiteX1" y="connsiteY1"/>
              </a:cxn>
              <a:cxn ang="0">
                <a:pos x="connsiteX2" y="connsiteY2"/>
              </a:cxn>
              <a:cxn ang="0">
                <a:pos x="connsiteX3" y="connsiteY3"/>
              </a:cxn>
            </a:cxnLst>
            <a:rect l="l" t="t" r="r" b="b"/>
            <a:pathLst>
              <a:path w="6144370" h="1565491">
                <a:moveTo>
                  <a:pt x="0" y="0"/>
                </a:moveTo>
                <a:lnTo>
                  <a:pt x="6144370" y="0"/>
                </a:lnTo>
                <a:lnTo>
                  <a:pt x="5419344" y="1565491"/>
                </a:lnTo>
                <a:lnTo>
                  <a:pt x="0" y="156549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74327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dirty="0">
                <a:solidFill>
                  <a:srgbClr val="FFFFFF"/>
                </a:solidFill>
              </a:rPr>
              <a:t>M</a:t>
            </a:r>
            <a:r>
              <a:rPr lang="az-Latn-AZ" dirty="0">
                <a:solidFill>
                  <a:srgbClr val="FFFFFF"/>
                </a:solidFill>
              </a:rPr>
              <a:t>ündəricat</a:t>
            </a:r>
            <a:endParaRPr lang="ru-RU"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pPr marL="0" indent="0">
              <a:buNone/>
            </a:pPr>
            <a:r>
              <a:rPr lang="en-US" dirty="0">
                <a:latin typeface="+mj-lt"/>
              </a:rPr>
              <a:t>-</a:t>
            </a:r>
            <a:r>
              <a:rPr lang="en-US" dirty="0" err="1">
                <a:latin typeface="+mj-lt"/>
              </a:rPr>
              <a:t>Universitet</a:t>
            </a:r>
            <a:r>
              <a:rPr lang="en-US" dirty="0">
                <a:latin typeface="+mj-lt"/>
              </a:rPr>
              <a:t> </a:t>
            </a:r>
            <a:r>
              <a:rPr lang="en-US" dirty="0" err="1">
                <a:latin typeface="+mj-lt"/>
              </a:rPr>
              <a:t>hansı</a:t>
            </a:r>
            <a:r>
              <a:rPr lang="en-US" dirty="0">
                <a:latin typeface="+mj-lt"/>
              </a:rPr>
              <a:t> </a:t>
            </a:r>
            <a:r>
              <a:rPr lang="en-US" dirty="0" err="1">
                <a:latin typeface="+mj-lt"/>
              </a:rPr>
              <a:t>dağ</a:t>
            </a:r>
            <a:r>
              <a:rPr lang="en-US" dirty="0">
                <a:latin typeface="+mj-lt"/>
              </a:rPr>
              <a:t> </a:t>
            </a:r>
            <a:r>
              <a:rPr lang="en-US" dirty="0" err="1">
                <a:latin typeface="+mj-lt"/>
              </a:rPr>
              <a:t>təşkilatın</a:t>
            </a:r>
            <a:r>
              <a:rPr lang="az-Latn-AZ" dirty="0">
                <a:latin typeface="+mj-lt"/>
              </a:rPr>
              <a:t>ın</a:t>
            </a:r>
            <a:r>
              <a:rPr lang="en-US" dirty="0">
                <a:latin typeface="+mj-lt"/>
              </a:rPr>
              <a:t> </a:t>
            </a:r>
            <a:r>
              <a:rPr lang="en-US" dirty="0" err="1">
                <a:latin typeface="+mj-lt"/>
              </a:rPr>
              <a:t>üzvüdü</a:t>
            </a:r>
            <a:r>
              <a:rPr lang="az-Latn-AZ" dirty="0">
                <a:latin typeface="+mj-lt"/>
              </a:rPr>
              <a:t>r</a:t>
            </a:r>
            <a:r>
              <a:rPr lang="en-US" dirty="0">
                <a:latin typeface="+mj-lt"/>
              </a:rPr>
              <a:t>?</a:t>
            </a:r>
            <a:r>
              <a:rPr lang="ru-RU" dirty="0">
                <a:latin typeface="+mj-lt"/>
              </a:rPr>
              <a:t/>
            </a:r>
            <a:br>
              <a:rPr lang="ru-RU" dirty="0">
                <a:latin typeface="+mj-lt"/>
              </a:rPr>
            </a:br>
            <a:r>
              <a:rPr lang="en-US" dirty="0">
                <a:latin typeface="+mj-lt"/>
              </a:rPr>
              <a:t>-</a:t>
            </a:r>
            <a:r>
              <a:rPr lang="en-US" dirty="0" err="1">
                <a:latin typeface="+mj-lt"/>
              </a:rPr>
              <a:t>Universitet</a:t>
            </a:r>
            <a:r>
              <a:rPr lang="en-US" dirty="0">
                <a:latin typeface="+mj-lt"/>
              </a:rPr>
              <a:t> </a:t>
            </a:r>
            <a:r>
              <a:rPr lang="en-US" dirty="0" err="1">
                <a:latin typeface="+mj-lt"/>
              </a:rPr>
              <a:t>hansı</a:t>
            </a:r>
            <a:r>
              <a:rPr lang="en-US" dirty="0">
                <a:latin typeface="+mj-lt"/>
              </a:rPr>
              <a:t> </a:t>
            </a:r>
            <a:r>
              <a:rPr lang="en-US" dirty="0" err="1">
                <a:latin typeface="+mj-lt"/>
              </a:rPr>
              <a:t>ekspedisiyalarda</a:t>
            </a:r>
            <a:r>
              <a:rPr lang="en-US" dirty="0">
                <a:latin typeface="+mj-lt"/>
              </a:rPr>
              <a:t> </a:t>
            </a:r>
            <a:r>
              <a:rPr lang="en-US" dirty="0" err="1">
                <a:latin typeface="+mj-lt"/>
              </a:rPr>
              <a:t>iştirak</a:t>
            </a:r>
            <a:r>
              <a:rPr lang="en-US" dirty="0">
                <a:latin typeface="+mj-lt"/>
              </a:rPr>
              <a:t> </a:t>
            </a:r>
            <a:r>
              <a:rPr lang="en-US" dirty="0" err="1">
                <a:latin typeface="+mj-lt"/>
              </a:rPr>
              <a:t>edib</a:t>
            </a:r>
            <a:r>
              <a:rPr lang="en-US" dirty="0">
                <a:latin typeface="+mj-lt"/>
              </a:rPr>
              <a:t>? </a:t>
            </a:r>
            <a:r>
              <a:rPr lang="ru-RU" dirty="0">
                <a:latin typeface="+mj-lt"/>
              </a:rPr>
              <a:t/>
            </a:r>
            <a:br>
              <a:rPr lang="ru-RU" dirty="0">
                <a:latin typeface="+mj-lt"/>
              </a:rPr>
            </a:br>
            <a:r>
              <a:rPr lang="en-US" dirty="0">
                <a:latin typeface="+mj-lt"/>
              </a:rPr>
              <a:t>-</a:t>
            </a:r>
            <a:r>
              <a:rPr lang="en-US" dirty="0" err="1">
                <a:latin typeface="+mj-lt"/>
              </a:rPr>
              <a:t>Universitetin</a:t>
            </a:r>
            <a:r>
              <a:rPr lang="en-US" dirty="0">
                <a:latin typeface="+mj-lt"/>
              </a:rPr>
              <a:t> </a:t>
            </a:r>
            <a:r>
              <a:rPr lang="en-US" dirty="0" err="1">
                <a:latin typeface="+mj-lt"/>
              </a:rPr>
              <a:t>dağçılıq</a:t>
            </a:r>
            <a:r>
              <a:rPr lang="en-US" dirty="0">
                <a:latin typeface="+mj-lt"/>
              </a:rPr>
              <a:t> </a:t>
            </a:r>
            <a:r>
              <a:rPr lang="en-US" dirty="0" err="1">
                <a:latin typeface="+mj-lt"/>
              </a:rPr>
              <a:t>bazası</a:t>
            </a:r>
            <a:r>
              <a:rPr lang="ru-RU" dirty="0">
                <a:latin typeface="+mj-lt"/>
              </a:rPr>
              <a:t/>
            </a:r>
            <a:br>
              <a:rPr lang="ru-RU" dirty="0">
                <a:latin typeface="+mj-lt"/>
              </a:rPr>
            </a:br>
            <a:r>
              <a:rPr kumimoji="0" lang="en-US" sz="2800" i="0" u="none" strike="noStrike" kern="1200" cap="none" spc="0" normalizeH="0" baseline="0" noProof="0" dirty="0">
                <a:ln>
                  <a:noFill/>
                </a:ln>
                <a:solidFill>
                  <a:prstClr val="black"/>
                </a:solidFill>
                <a:effectLst/>
                <a:uLnTx/>
                <a:uFillTx/>
                <a:latin typeface="+mj-lt"/>
              </a:rPr>
              <a:t>-</a:t>
            </a:r>
            <a:r>
              <a:rPr kumimoji="0" lang="en-US" sz="2800" i="0" u="none" strike="noStrike" kern="1200" cap="none" spc="0" normalizeH="0" baseline="0" noProof="0" dirty="0" err="1">
                <a:ln>
                  <a:noFill/>
                </a:ln>
                <a:solidFill>
                  <a:prstClr val="black"/>
                </a:solidFill>
                <a:effectLst/>
                <a:uLnTx/>
                <a:uFillTx/>
                <a:latin typeface="+mj-lt"/>
              </a:rPr>
              <a:t>Universitetin</a:t>
            </a:r>
            <a:r>
              <a:rPr kumimoji="0" lang="en-US" sz="2800" i="0" u="none" strike="noStrike" kern="1200" cap="none" spc="0" normalizeH="0" baseline="0" noProof="0" dirty="0">
                <a:ln>
                  <a:noFill/>
                </a:ln>
                <a:solidFill>
                  <a:prstClr val="black"/>
                </a:solidFill>
                <a:effectLst/>
                <a:uLnTx/>
                <a:uFillTx/>
                <a:latin typeface="+mj-lt"/>
              </a:rPr>
              <a:t> </a:t>
            </a:r>
            <a:r>
              <a:rPr lang="az-Latn-AZ" dirty="0">
                <a:solidFill>
                  <a:prstClr val="black"/>
                </a:solidFill>
                <a:latin typeface="+mj-lt"/>
              </a:rPr>
              <a:t>D</a:t>
            </a:r>
            <a:r>
              <a:rPr kumimoji="0" lang="en-US" sz="2800" i="0" u="none" strike="noStrike" kern="1200" cap="none" spc="0" normalizeH="0" baseline="0" noProof="0" dirty="0" err="1">
                <a:ln>
                  <a:noFill/>
                </a:ln>
                <a:solidFill>
                  <a:prstClr val="black"/>
                </a:solidFill>
                <a:effectLst/>
                <a:uLnTx/>
                <a:uFillTx/>
                <a:latin typeface="+mj-lt"/>
              </a:rPr>
              <a:t>ağ</a:t>
            </a:r>
            <a:r>
              <a:rPr kumimoji="0" lang="en-US" sz="2800" i="0" u="none" strike="noStrike" kern="1200" cap="none" spc="0" normalizeH="0" baseline="0" noProof="0" dirty="0">
                <a:ln>
                  <a:noFill/>
                </a:ln>
                <a:solidFill>
                  <a:prstClr val="black"/>
                </a:solidFill>
                <a:effectLst/>
                <a:uLnTx/>
                <a:uFillTx/>
                <a:latin typeface="+mj-lt"/>
              </a:rPr>
              <a:t> </a:t>
            </a:r>
            <a:r>
              <a:rPr lang="az-Latn-AZ" dirty="0">
                <a:solidFill>
                  <a:prstClr val="black"/>
                </a:solidFill>
                <a:latin typeface="+mj-lt"/>
              </a:rPr>
              <a:t>L</a:t>
            </a:r>
            <a:r>
              <a:rPr kumimoji="0" lang="en-US" sz="2800" i="0" u="none" strike="noStrike" kern="1200" cap="none" spc="0" normalizeH="0" baseline="0" noProof="0" dirty="0" err="1">
                <a:ln>
                  <a:noFill/>
                </a:ln>
                <a:solidFill>
                  <a:prstClr val="black"/>
                </a:solidFill>
                <a:effectLst/>
                <a:uLnTx/>
                <a:uFillTx/>
                <a:latin typeface="+mj-lt"/>
              </a:rPr>
              <a:t>andşaftların</a:t>
            </a:r>
            <a:r>
              <a:rPr kumimoji="0" lang="en-US" sz="2800" i="0" u="none" strike="noStrike" kern="1200" cap="none" spc="0" normalizeH="0" baseline="0" noProof="0" dirty="0">
                <a:ln>
                  <a:noFill/>
                </a:ln>
                <a:solidFill>
                  <a:prstClr val="black"/>
                </a:solidFill>
                <a:effectLst/>
                <a:uLnTx/>
                <a:uFillTx/>
                <a:latin typeface="+mj-lt"/>
              </a:rPr>
              <a:t> </a:t>
            </a:r>
            <a:r>
              <a:rPr lang="az-Latn-AZ" dirty="0">
                <a:solidFill>
                  <a:prstClr val="black"/>
                </a:solidFill>
                <a:latin typeface="+mj-lt"/>
              </a:rPr>
              <a:t>İ</a:t>
            </a:r>
            <a:r>
              <a:rPr kumimoji="0" lang="en-US" sz="2800" i="0" u="none" strike="noStrike" kern="1200" cap="none" spc="0" normalizeH="0" baseline="0" noProof="0" dirty="0" err="1">
                <a:ln>
                  <a:noFill/>
                </a:ln>
                <a:solidFill>
                  <a:prstClr val="black"/>
                </a:solidFill>
                <a:effectLst/>
                <a:uLnTx/>
                <a:uFillTx/>
                <a:latin typeface="+mj-lt"/>
              </a:rPr>
              <a:t>nstitutu</a:t>
            </a:r>
            <a:r>
              <a:rPr kumimoji="0" lang="en-US" sz="2800" i="0" u="none" strike="noStrike" kern="1200" cap="none" spc="0" normalizeH="0" baseline="0" noProof="0" dirty="0">
                <a:ln>
                  <a:noFill/>
                </a:ln>
                <a:solidFill>
                  <a:prstClr val="black"/>
                </a:solidFill>
                <a:effectLst/>
                <a:uLnTx/>
                <a:uFillTx/>
                <a:latin typeface="+mj-lt"/>
              </a:rPr>
              <a:t>. </a:t>
            </a:r>
            <a:endParaRPr lang="az-Latn-AZ" dirty="0">
              <a:latin typeface="+mj-lt"/>
            </a:endParaRPr>
          </a:p>
          <a:p>
            <a:pPr marL="0" indent="0">
              <a:buNone/>
            </a:pPr>
            <a:r>
              <a:rPr lang="en-US" dirty="0">
                <a:latin typeface="+mj-lt"/>
              </a:rPr>
              <a:t>-</a:t>
            </a:r>
            <a:r>
              <a:rPr lang="en-US" dirty="0" err="1">
                <a:latin typeface="+mj-lt"/>
              </a:rPr>
              <a:t>Universitetin</a:t>
            </a:r>
            <a:r>
              <a:rPr lang="en-US" dirty="0">
                <a:latin typeface="+mj-lt"/>
              </a:rPr>
              <a:t> </a:t>
            </a:r>
            <a:r>
              <a:rPr lang="en-US" dirty="0" err="1">
                <a:latin typeface="+mj-lt"/>
              </a:rPr>
              <a:t>dağçılıqla</a:t>
            </a:r>
            <a:r>
              <a:rPr lang="en-US" dirty="0">
                <a:latin typeface="+mj-lt"/>
              </a:rPr>
              <a:t> </a:t>
            </a:r>
            <a:r>
              <a:rPr lang="en-US" dirty="0" err="1" smtClean="0">
                <a:latin typeface="+mj-lt"/>
              </a:rPr>
              <a:t>bağlı</a:t>
            </a:r>
            <a:r>
              <a:rPr lang="en-US" dirty="0" smtClean="0">
                <a:latin typeface="+mj-lt"/>
              </a:rPr>
              <a:t> t</a:t>
            </a:r>
            <a:r>
              <a:rPr lang="az-Latn-AZ" dirty="0" err="1" smtClean="0">
                <a:latin typeface="+mj-lt"/>
              </a:rPr>
              <a:t>əşkil</a:t>
            </a:r>
            <a:r>
              <a:rPr lang="az-Latn-AZ" dirty="0" smtClean="0">
                <a:latin typeface="+mj-lt"/>
              </a:rPr>
              <a:t> etdiyi</a:t>
            </a:r>
            <a:r>
              <a:rPr lang="en-US" dirty="0" smtClean="0">
                <a:latin typeface="+mj-lt"/>
              </a:rPr>
              <a:t> </a:t>
            </a:r>
            <a:r>
              <a:rPr lang="en-US" dirty="0" err="1">
                <a:latin typeface="+mj-lt"/>
              </a:rPr>
              <a:t>konf</a:t>
            </a:r>
            <a:r>
              <a:rPr lang="az-Latn-AZ" dirty="0">
                <a:latin typeface="+mj-lt"/>
              </a:rPr>
              <a:t>ra</a:t>
            </a:r>
            <a:r>
              <a:rPr lang="en-US" dirty="0" err="1">
                <a:latin typeface="+mj-lt"/>
              </a:rPr>
              <a:t>nslar</a:t>
            </a:r>
            <a:r>
              <a:rPr lang="en-US" dirty="0">
                <a:latin typeface="+mj-lt"/>
              </a:rPr>
              <a:t> və </a:t>
            </a:r>
            <a:r>
              <a:rPr lang="en-US" dirty="0" err="1">
                <a:latin typeface="+mj-lt"/>
              </a:rPr>
              <a:t>tədbirlər</a:t>
            </a:r>
            <a:endParaRPr lang="ru-RU" dirty="0">
              <a:latin typeface="+mj-lt"/>
            </a:endParaRPr>
          </a:p>
          <a:p>
            <a:pPr marL="0" indent="0">
              <a:buNone/>
            </a:pPr>
            <a:r>
              <a:rPr lang="en-US" dirty="0">
                <a:latin typeface="+mj-lt"/>
              </a:rPr>
              <a:t>-</a:t>
            </a:r>
            <a:r>
              <a:rPr lang="en-US" dirty="0" err="1">
                <a:latin typeface="+mj-lt"/>
              </a:rPr>
              <a:t>Universitetin</a:t>
            </a:r>
            <a:r>
              <a:rPr lang="en-US" dirty="0">
                <a:latin typeface="+mj-lt"/>
              </a:rPr>
              <a:t> </a:t>
            </a:r>
            <a:r>
              <a:rPr lang="en-US" dirty="0" err="1">
                <a:latin typeface="+mj-lt"/>
              </a:rPr>
              <a:t>dağçılıqla</a:t>
            </a:r>
            <a:r>
              <a:rPr lang="en-US" dirty="0">
                <a:latin typeface="+mj-lt"/>
              </a:rPr>
              <a:t> </a:t>
            </a:r>
            <a:r>
              <a:rPr lang="en-US" dirty="0" err="1">
                <a:latin typeface="+mj-lt"/>
              </a:rPr>
              <a:t>bağlı</a:t>
            </a:r>
            <a:r>
              <a:rPr lang="az-Latn-AZ" dirty="0">
                <a:latin typeface="+mj-lt"/>
              </a:rPr>
              <a:t> nəşr etdiyi kitablar</a:t>
            </a:r>
            <a:endParaRPr lang="ru-RU" dirty="0">
              <a:latin typeface="+mj-lt"/>
            </a:endParaRPr>
          </a:p>
          <a:p>
            <a:pPr marL="0" indent="0">
              <a:buNone/>
            </a:pPr>
            <a:r>
              <a:rPr lang="en-US" dirty="0">
                <a:latin typeface="+mj-lt"/>
              </a:rPr>
              <a:t>-</a:t>
            </a:r>
            <a:r>
              <a:rPr lang="en-US" dirty="0" err="1">
                <a:latin typeface="+mj-lt"/>
              </a:rPr>
              <a:t>Universitetin</a:t>
            </a:r>
            <a:r>
              <a:rPr lang="en-US" dirty="0">
                <a:latin typeface="+mj-lt"/>
              </a:rPr>
              <a:t> </a:t>
            </a:r>
            <a:r>
              <a:rPr lang="en-US" dirty="0" err="1">
                <a:latin typeface="+mj-lt"/>
              </a:rPr>
              <a:t>dağçılıq</a:t>
            </a:r>
            <a:r>
              <a:rPr lang="en-US" dirty="0">
                <a:latin typeface="+mj-lt"/>
              </a:rPr>
              <a:t> </a:t>
            </a:r>
            <a:r>
              <a:rPr lang="en-US" dirty="0" err="1">
                <a:latin typeface="+mj-lt"/>
              </a:rPr>
              <a:t>klubu</a:t>
            </a:r>
            <a:endParaRPr lang="ru-RU" dirty="0"/>
          </a:p>
        </p:txBody>
      </p:sp>
    </p:spTree>
    <p:extLst>
      <p:ext uri="{BB962C8B-B14F-4D97-AF65-F5344CB8AC3E}">
        <p14:creationId xmlns:p14="http://schemas.microsoft.com/office/powerpoint/2010/main" val="2862879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1879" y="6427968"/>
            <a:ext cx="8984974" cy="45719"/>
          </a:xfrm>
        </p:spPr>
        <p:txBody>
          <a:bodyPr vert="horz" lIns="91440" tIns="45720" rIns="91440" bIns="45720" rtlCol="0" anchor="b">
            <a:normAutofit fontScale="90000"/>
          </a:bodyPr>
          <a:lstStyle/>
          <a:p>
            <a:r>
              <a:rPr lang="en-US" sz="6000" kern="1200" dirty="0" err="1">
                <a:solidFill>
                  <a:schemeClr val="tx1"/>
                </a:solidFill>
                <a:latin typeface="+mj-lt"/>
                <a:ea typeface="+mj-ea"/>
                <a:cs typeface="+mj-cs"/>
              </a:rPr>
              <a:t>Yerli</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alpinistlər</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üçün</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təlimlərin</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keçirilməsi</a:t>
            </a:r>
            <a:r>
              <a:rPr lang="az-Latn-AZ" sz="6000" kern="1200" dirty="0">
                <a:solidFill>
                  <a:schemeClr val="tx1"/>
                </a:solidFill>
                <a:latin typeface="+mj-lt"/>
                <a:ea typeface="+mj-ea"/>
                <a:cs typeface="+mj-cs"/>
              </a:rPr>
              <a:t/>
            </a:r>
            <a:br>
              <a:rPr lang="az-Latn-AZ" sz="6000" kern="1200" dirty="0">
                <a:solidFill>
                  <a:schemeClr val="tx1"/>
                </a:solidFill>
                <a:latin typeface="+mj-lt"/>
                <a:ea typeface="+mj-ea"/>
                <a:cs typeface="+mj-cs"/>
              </a:rPr>
            </a:br>
            <a:endParaRPr lang="en-US" sz="2200" kern="1200" dirty="0">
              <a:latin typeface="+mj-lt"/>
              <a:ea typeface="+mj-ea"/>
              <a:cs typeface="+mj-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465" r="12900" b="-1"/>
          <a:stretch/>
        </p:blipFill>
        <p:spPr>
          <a:xfrm>
            <a:off x="24" y="-119260"/>
            <a:ext cx="6095974" cy="4252522"/>
          </a:xfrm>
          <a:prstGeom prst="rect">
            <a:avLst/>
          </a:prstGeom>
        </p:spPr>
      </p:pic>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5113" r="3909" b="2"/>
          <a:stretch/>
        </p:blipFill>
        <p:spPr>
          <a:xfrm>
            <a:off x="6095999" y="-681"/>
            <a:ext cx="6096001" cy="4253215"/>
          </a:xfrm>
          <a:prstGeom prst="rect">
            <a:avLst/>
          </a:prstGeom>
        </p:spPr>
      </p:pic>
      <p:cxnSp>
        <p:nvCxnSpPr>
          <p:cNvPr id="10" name="Straight Connector 9">
            <a:extLst>
              <a:ext uri="{FF2B5EF4-FFF2-40B4-BE49-F238E27FC236}">
                <a16:creationId xmlns:a16="http://schemas.microsoft.com/office/drawing/2014/main" id="{EBAD6A72-88E8-42F7-88B9-CAF744536BE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00968E-0A99-46C4-A9B2-6A63AC66F4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07405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FD5CA41-46DE-40CA-B1C7-A47253831E96}"/>
              </a:ext>
            </a:extLst>
          </p:cNvPr>
          <p:cNvPicPr>
            <a:picLocks noChangeAspect="1"/>
          </p:cNvPicPr>
          <p:nvPr/>
        </p:nvPicPr>
        <p:blipFill>
          <a:blip r:embed="rId2"/>
          <a:stretch>
            <a:fillRect/>
          </a:stretch>
        </p:blipFill>
        <p:spPr>
          <a:xfrm>
            <a:off x="1047086" y="825413"/>
            <a:ext cx="3751253" cy="2510454"/>
          </a:xfrm>
          <a:prstGeom prst="rect">
            <a:avLst/>
          </a:prstGeom>
        </p:spPr>
      </p:pic>
      <p:sp>
        <p:nvSpPr>
          <p:cNvPr id="10" name="TextBox 9">
            <a:extLst>
              <a:ext uri="{FF2B5EF4-FFF2-40B4-BE49-F238E27FC236}">
                <a16:creationId xmlns:a16="http://schemas.microsoft.com/office/drawing/2014/main" id="{7717D491-3411-4E1E-8FD3-2D2C73867A68}"/>
              </a:ext>
            </a:extLst>
          </p:cNvPr>
          <p:cNvSpPr txBox="1"/>
          <p:nvPr/>
        </p:nvSpPr>
        <p:spPr>
          <a:xfrm>
            <a:off x="5206418" y="1475420"/>
            <a:ext cx="6093724" cy="3170099"/>
          </a:xfrm>
          <a:prstGeom prst="rect">
            <a:avLst/>
          </a:prstGeom>
          <a:noFill/>
        </p:spPr>
        <p:txBody>
          <a:bodyPr wrap="square">
            <a:spAutoFit/>
          </a:bodyPr>
          <a:lstStyle/>
          <a:p>
            <a:pPr algn="just"/>
            <a:r>
              <a:rPr lang="en-US" sz="2000" b="0" i="0" dirty="0" err="1">
                <a:solidFill>
                  <a:srgbClr val="2C2C2C"/>
                </a:solidFill>
                <a:effectLst/>
                <a:latin typeface="+mj-lt"/>
              </a:rPr>
              <a:t>Qax</a:t>
            </a:r>
            <a:r>
              <a:rPr lang="en-US" sz="2000" b="0" i="0" dirty="0">
                <a:solidFill>
                  <a:srgbClr val="2C2C2C"/>
                </a:solidFill>
                <a:effectLst/>
                <a:latin typeface="+mj-lt"/>
              </a:rPr>
              <a:t> </a:t>
            </a:r>
            <a:r>
              <a:rPr lang="en-US" sz="2000" b="0" i="0" dirty="0" err="1">
                <a:solidFill>
                  <a:srgbClr val="2C2C2C"/>
                </a:solidFill>
                <a:effectLst/>
                <a:latin typeface="+mj-lt"/>
              </a:rPr>
              <a:t>rayonunda</a:t>
            </a:r>
            <a:r>
              <a:rPr lang="en-US" sz="2000" b="0" i="0" dirty="0">
                <a:solidFill>
                  <a:srgbClr val="2C2C2C"/>
                </a:solidFill>
                <a:effectLst/>
                <a:latin typeface="+mj-lt"/>
              </a:rPr>
              <a:t> </a:t>
            </a:r>
            <a:r>
              <a:rPr lang="en-US" sz="2000" b="0" i="0" dirty="0" err="1">
                <a:solidFill>
                  <a:srgbClr val="2C2C2C"/>
                </a:solidFill>
                <a:effectLst/>
                <a:latin typeface="+mj-lt"/>
              </a:rPr>
              <a:t>dağ</a:t>
            </a:r>
            <a:r>
              <a:rPr lang="en-US" sz="2000" b="0" i="0" dirty="0">
                <a:solidFill>
                  <a:srgbClr val="2C2C2C"/>
                </a:solidFill>
                <a:effectLst/>
                <a:latin typeface="+mj-lt"/>
              </a:rPr>
              <a:t> </a:t>
            </a:r>
            <a:r>
              <a:rPr lang="en-US" sz="2000" b="0" i="0" dirty="0" err="1">
                <a:solidFill>
                  <a:srgbClr val="2C2C2C"/>
                </a:solidFill>
                <a:effectLst/>
                <a:latin typeface="+mj-lt"/>
              </a:rPr>
              <a:t>təlim</a:t>
            </a:r>
            <a:r>
              <a:rPr lang="en-US" sz="2000" b="0" i="0" dirty="0">
                <a:solidFill>
                  <a:srgbClr val="2C2C2C"/>
                </a:solidFill>
                <a:effectLst/>
                <a:latin typeface="+mj-lt"/>
              </a:rPr>
              <a:t> </a:t>
            </a:r>
            <a:r>
              <a:rPr lang="en-US" sz="2000" b="0" i="0" dirty="0" err="1">
                <a:solidFill>
                  <a:srgbClr val="2C2C2C"/>
                </a:solidFill>
                <a:effectLst/>
                <a:latin typeface="+mj-lt"/>
              </a:rPr>
              <a:t>düşərgəsi</a:t>
            </a:r>
            <a:r>
              <a:rPr lang="en-US" sz="2000" b="0" i="0" dirty="0">
                <a:solidFill>
                  <a:srgbClr val="2C2C2C"/>
                </a:solidFill>
                <a:effectLst/>
                <a:latin typeface="+mj-lt"/>
              </a:rPr>
              <a:t> </a:t>
            </a:r>
            <a:r>
              <a:rPr lang="en-US" sz="2000" b="0" i="0" dirty="0" err="1">
                <a:solidFill>
                  <a:srgbClr val="2C2C2C"/>
                </a:solidFill>
                <a:effectLst/>
                <a:latin typeface="+mj-lt"/>
              </a:rPr>
              <a:t>keçirildi</a:t>
            </a:r>
            <a:r>
              <a:rPr lang="en-US" sz="2000" b="0" i="0" dirty="0">
                <a:solidFill>
                  <a:srgbClr val="2C2C2C"/>
                </a:solidFill>
                <a:effectLst/>
                <a:latin typeface="+mj-lt"/>
              </a:rPr>
              <a:t>, </a:t>
            </a:r>
            <a:r>
              <a:rPr lang="en-US" sz="2000" b="0" i="0" dirty="0" err="1">
                <a:solidFill>
                  <a:srgbClr val="2C2C2C"/>
                </a:solidFill>
                <a:effectLst/>
                <a:latin typeface="+mj-lt"/>
              </a:rPr>
              <a:t>müxtəlif</a:t>
            </a:r>
            <a:r>
              <a:rPr lang="en-US" sz="2000" b="0" i="0" dirty="0">
                <a:solidFill>
                  <a:srgbClr val="2C2C2C"/>
                </a:solidFill>
                <a:effectLst/>
                <a:latin typeface="+mj-lt"/>
              </a:rPr>
              <a:t> </a:t>
            </a:r>
            <a:r>
              <a:rPr lang="en-US" sz="2000" b="0" i="0" dirty="0" err="1">
                <a:solidFill>
                  <a:srgbClr val="2C2C2C"/>
                </a:solidFill>
                <a:effectLst/>
                <a:latin typeface="+mj-lt"/>
              </a:rPr>
              <a:t>yaş</a:t>
            </a:r>
            <a:r>
              <a:rPr lang="en-US" sz="2000" b="0" i="0" dirty="0">
                <a:solidFill>
                  <a:srgbClr val="2C2C2C"/>
                </a:solidFill>
                <a:effectLst/>
                <a:latin typeface="+mj-lt"/>
              </a:rPr>
              <a:t> </a:t>
            </a:r>
            <a:r>
              <a:rPr lang="en-US" sz="2000" b="0" i="0" dirty="0" err="1">
                <a:solidFill>
                  <a:srgbClr val="2C2C2C"/>
                </a:solidFill>
                <a:effectLst/>
                <a:latin typeface="+mj-lt"/>
              </a:rPr>
              <a:t>qruplarından</a:t>
            </a:r>
            <a:r>
              <a:rPr lang="en-US" sz="2000" b="0" i="0" dirty="0">
                <a:solidFill>
                  <a:srgbClr val="2C2C2C"/>
                </a:solidFill>
                <a:effectLst/>
                <a:latin typeface="+mj-lt"/>
              </a:rPr>
              <a:t> </a:t>
            </a:r>
            <a:r>
              <a:rPr lang="en-US" sz="2000" b="0" i="0" dirty="0" err="1">
                <a:solidFill>
                  <a:srgbClr val="2C2C2C"/>
                </a:solidFill>
                <a:effectLst/>
                <a:latin typeface="+mj-lt"/>
              </a:rPr>
              <a:t>olan</a:t>
            </a:r>
            <a:r>
              <a:rPr lang="en-US" sz="2000" b="0" i="0" dirty="0">
                <a:solidFill>
                  <a:srgbClr val="2C2C2C"/>
                </a:solidFill>
                <a:effectLst/>
                <a:latin typeface="+mj-lt"/>
              </a:rPr>
              <a:t> </a:t>
            </a:r>
            <a:r>
              <a:rPr lang="en-US" sz="2000" b="0" i="0" dirty="0" err="1">
                <a:solidFill>
                  <a:srgbClr val="2C2C2C"/>
                </a:solidFill>
                <a:effectLst/>
                <a:latin typeface="+mj-lt"/>
              </a:rPr>
              <a:t>iştirakçılar</a:t>
            </a:r>
            <a:r>
              <a:rPr lang="en-US" sz="2000" b="0" i="0" dirty="0">
                <a:solidFill>
                  <a:srgbClr val="2C2C2C"/>
                </a:solidFill>
                <a:effectLst/>
                <a:latin typeface="+mj-lt"/>
              </a:rPr>
              <a:t> 5 </a:t>
            </a:r>
            <a:r>
              <a:rPr lang="en-US" sz="2000" b="0" i="0" dirty="0" err="1">
                <a:solidFill>
                  <a:srgbClr val="2C2C2C"/>
                </a:solidFill>
                <a:effectLst/>
                <a:latin typeface="+mj-lt"/>
              </a:rPr>
              <a:t>gün</a:t>
            </a:r>
            <a:r>
              <a:rPr lang="en-US" sz="2000" b="0" i="0" dirty="0">
                <a:solidFill>
                  <a:srgbClr val="2C2C2C"/>
                </a:solidFill>
                <a:effectLst/>
                <a:latin typeface="+mj-lt"/>
              </a:rPr>
              <a:t> </a:t>
            </a:r>
            <a:r>
              <a:rPr lang="en-US" sz="2000" b="0" i="0" dirty="0" err="1">
                <a:solidFill>
                  <a:srgbClr val="2C2C2C"/>
                </a:solidFill>
                <a:effectLst/>
                <a:latin typeface="+mj-lt"/>
              </a:rPr>
              <a:t>ərzində</a:t>
            </a:r>
            <a:r>
              <a:rPr lang="en-US" sz="2000" b="0" i="0" dirty="0">
                <a:solidFill>
                  <a:srgbClr val="2C2C2C"/>
                </a:solidFill>
                <a:effectLst/>
                <a:latin typeface="+mj-lt"/>
              </a:rPr>
              <a:t> </a:t>
            </a:r>
            <a:r>
              <a:rPr lang="en-US" sz="2000" b="0" i="0" dirty="0" err="1">
                <a:solidFill>
                  <a:srgbClr val="2C2C2C"/>
                </a:solidFill>
                <a:effectLst/>
                <a:latin typeface="+mj-lt"/>
              </a:rPr>
              <a:t>əsas</a:t>
            </a:r>
            <a:r>
              <a:rPr lang="en-US" sz="2000" b="0" i="0" dirty="0">
                <a:solidFill>
                  <a:srgbClr val="2C2C2C"/>
                </a:solidFill>
                <a:effectLst/>
                <a:latin typeface="+mj-lt"/>
              </a:rPr>
              <a:t> </a:t>
            </a:r>
            <a:r>
              <a:rPr lang="en-US" sz="2000" b="0" i="0" dirty="0" err="1">
                <a:solidFill>
                  <a:srgbClr val="2C2C2C"/>
                </a:solidFill>
                <a:effectLst/>
                <a:latin typeface="+mj-lt"/>
              </a:rPr>
              <a:t>dağ</a:t>
            </a:r>
            <a:r>
              <a:rPr lang="en-US" sz="2000" b="0" i="0" dirty="0">
                <a:solidFill>
                  <a:srgbClr val="2C2C2C"/>
                </a:solidFill>
                <a:effectLst/>
                <a:latin typeface="+mj-lt"/>
              </a:rPr>
              <a:t> </a:t>
            </a:r>
            <a:r>
              <a:rPr lang="en-US" sz="2000" b="0" i="0" dirty="0" err="1">
                <a:solidFill>
                  <a:srgbClr val="2C2C2C"/>
                </a:solidFill>
                <a:effectLst/>
                <a:latin typeface="+mj-lt"/>
              </a:rPr>
              <a:t>kurslarından</a:t>
            </a:r>
            <a:r>
              <a:rPr lang="en-US" sz="2000" b="0" i="0" dirty="0">
                <a:solidFill>
                  <a:srgbClr val="2C2C2C"/>
                </a:solidFill>
                <a:effectLst/>
                <a:latin typeface="+mj-lt"/>
              </a:rPr>
              <a:t> </a:t>
            </a:r>
            <a:r>
              <a:rPr lang="en-US" sz="2000" b="0" i="0" dirty="0" err="1">
                <a:solidFill>
                  <a:srgbClr val="2C2C2C"/>
                </a:solidFill>
                <a:effectLst/>
                <a:latin typeface="+mj-lt"/>
              </a:rPr>
              <a:t>keçdilər</a:t>
            </a:r>
            <a:r>
              <a:rPr lang="en-US" sz="2000" b="0" i="0" dirty="0">
                <a:solidFill>
                  <a:srgbClr val="2C2C2C"/>
                </a:solidFill>
                <a:effectLst/>
                <a:latin typeface="+mj-lt"/>
              </a:rPr>
              <a:t>. </a:t>
            </a:r>
            <a:r>
              <a:rPr lang="en-US" sz="2000" b="0" i="0" dirty="0" err="1">
                <a:solidFill>
                  <a:srgbClr val="2C2C2C"/>
                </a:solidFill>
                <a:effectLst/>
                <a:latin typeface="+mj-lt"/>
              </a:rPr>
              <a:t>Qərbi</a:t>
            </a:r>
            <a:r>
              <a:rPr lang="en-US" sz="2000" b="0" i="0" dirty="0">
                <a:solidFill>
                  <a:srgbClr val="2C2C2C"/>
                </a:solidFill>
                <a:effectLst/>
                <a:latin typeface="+mj-lt"/>
              </a:rPr>
              <a:t> </a:t>
            </a:r>
            <a:r>
              <a:rPr lang="en-US" sz="2000" b="0" i="0" dirty="0" err="1">
                <a:solidFill>
                  <a:srgbClr val="2C2C2C"/>
                </a:solidFill>
                <a:effectLst/>
                <a:latin typeface="+mj-lt"/>
              </a:rPr>
              <a:t>Kaspi</a:t>
            </a:r>
            <a:r>
              <a:rPr lang="en-US" sz="2000" b="0" i="0" dirty="0">
                <a:solidFill>
                  <a:srgbClr val="2C2C2C"/>
                </a:solidFill>
                <a:effectLst/>
                <a:latin typeface="+mj-lt"/>
              </a:rPr>
              <a:t> </a:t>
            </a:r>
            <a:r>
              <a:rPr lang="en-US" sz="2000" b="0" i="0" dirty="0" err="1">
                <a:solidFill>
                  <a:srgbClr val="2C2C2C"/>
                </a:solidFill>
                <a:effectLst/>
                <a:latin typeface="+mj-lt"/>
              </a:rPr>
              <a:t>Universiteti</a:t>
            </a:r>
            <a:r>
              <a:rPr lang="en-US" sz="2000" b="0" i="0" dirty="0">
                <a:solidFill>
                  <a:srgbClr val="2C2C2C"/>
                </a:solidFill>
                <a:effectLst/>
                <a:latin typeface="+mj-lt"/>
              </a:rPr>
              <a:t> </a:t>
            </a:r>
            <a:r>
              <a:rPr lang="en-US" sz="2000" b="0" i="0" dirty="0" err="1">
                <a:solidFill>
                  <a:srgbClr val="2C2C2C"/>
                </a:solidFill>
                <a:effectLst/>
                <a:latin typeface="+mj-lt"/>
              </a:rPr>
              <a:t>tələbələri</a:t>
            </a:r>
            <a:r>
              <a:rPr lang="en-US" sz="2000" b="0" i="0" dirty="0">
                <a:solidFill>
                  <a:srgbClr val="2C2C2C"/>
                </a:solidFill>
                <a:effectLst/>
                <a:latin typeface="+mj-lt"/>
              </a:rPr>
              <a:t> </a:t>
            </a:r>
            <a:r>
              <a:rPr lang="en-US" sz="2000" b="0" i="0" dirty="0" err="1">
                <a:solidFill>
                  <a:srgbClr val="2C2C2C"/>
                </a:solidFill>
                <a:effectLst/>
                <a:latin typeface="+mj-lt"/>
              </a:rPr>
              <a:t>də</a:t>
            </a:r>
            <a:r>
              <a:rPr lang="en-US" sz="2000" b="0" i="0" dirty="0">
                <a:solidFill>
                  <a:srgbClr val="2C2C2C"/>
                </a:solidFill>
                <a:effectLst/>
                <a:latin typeface="+mj-lt"/>
              </a:rPr>
              <a:t> </a:t>
            </a:r>
            <a:r>
              <a:rPr lang="en-US" sz="2000" b="0" i="0" dirty="0" err="1">
                <a:solidFill>
                  <a:srgbClr val="2C2C2C"/>
                </a:solidFill>
                <a:effectLst/>
                <a:latin typeface="+mj-lt"/>
              </a:rPr>
              <a:t>təlimlərə</a:t>
            </a:r>
            <a:r>
              <a:rPr lang="en-US" sz="2000" b="0" i="0" dirty="0">
                <a:solidFill>
                  <a:srgbClr val="2C2C2C"/>
                </a:solidFill>
                <a:effectLst/>
                <a:latin typeface="+mj-lt"/>
              </a:rPr>
              <a:t> </a:t>
            </a:r>
            <a:r>
              <a:rPr lang="en-US" sz="2000" b="0" i="0" dirty="0" err="1">
                <a:solidFill>
                  <a:srgbClr val="2C2C2C"/>
                </a:solidFill>
                <a:effectLst/>
                <a:latin typeface="+mj-lt"/>
              </a:rPr>
              <a:t>fəal</a:t>
            </a:r>
            <a:r>
              <a:rPr lang="en-US" sz="2000" b="0" i="0" dirty="0">
                <a:solidFill>
                  <a:srgbClr val="2C2C2C"/>
                </a:solidFill>
                <a:effectLst/>
                <a:latin typeface="+mj-lt"/>
              </a:rPr>
              <a:t> </a:t>
            </a:r>
            <a:r>
              <a:rPr lang="en-US" sz="2000" b="0" i="0" dirty="0" err="1">
                <a:solidFill>
                  <a:srgbClr val="2C2C2C"/>
                </a:solidFill>
                <a:effectLst/>
                <a:latin typeface="+mj-lt"/>
              </a:rPr>
              <a:t>qatıldı</a:t>
            </a:r>
            <a:r>
              <a:rPr lang="en-US" sz="2000" b="0" i="0" dirty="0">
                <a:solidFill>
                  <a:srgbClr val="2C2C2C"/>
                </a:solidFill>
                <a:effectLst/>
                <a:latin typeface="+mj-lt"/>
              </a:rPr>
              <a:t>. </a:t>
            </a:r>
            <a:r>
              <a:rPr lang="en-US" sz="2000" b="0" i="0" dirty="0" err="1">
                <a:solidFill>
                  <a:srgbClr val="2C2C2C"/>
                </a:solidFill>
                <a:effectLst/>
                <a:latin typeface="+mj-lt"/>
              </a:rPr>
              <a:t>Qərbi</a:t>
            </a:r>
            <a:r>
              <a:rPr lang="en-US" sz="2000" b="0" i="0" dirty="0">
                <a:solidFill>
                  <a:srgbClr val="2C2C2C"/>
                </a:solidFill>
                <a:effectLst/>
                <a:latin typeface="+mj-lt"/>
              </a:rPr>
              <a:t> </a:t>
            </a:r>
            <a:r>
              <a:rPr lang="en-US" sz="2000" b="0" i="0" dirty="0" err="1">
                <a:solidFill>
                  <a:srgbClr val="2C2C2C"/>
                </a:solidFill>
                <a:effectLst/>
                <a:latin typeface="+mj-lt"/>
              </a:rPr>
              <a:t>Kaspi</a:t>
            </a:r>
            <a:r>
              <a:rPr lang="en-US" sz="2000" b="0" i="0" dirty="0">
                <a:solidFill>
                  <a:srgbClr val="2C2C2C"/>
                </a:solidFill>
                <a:effectLst/>
                <a:latin typeface="+mj-lt"/>
              </a:rPr>
              <a:t> </a:t>
            </a:r>
            <a:r>
              <a:rPr lang="en-US" sz="2000" b="0" i="0" dirty="0" err="1">
                <a:solidFill>
                  <a:srgbClr val="2C2C2C"/>
                </a:solidFill>
                <a:effectLst/>
                <a:latin typeface="+mj-lt"/>
              </a:rPr>
              <a:t>Universitetinin</a:t>
            </a:r>
            <a:r>
              <a:rPr lang="en-US" sz="2000" b="0" i="0" dirty="0">
                <a:solidFill>
                  <a:srgbClr val="2C2C2C"/>
                </a:solidFill>
                <a:effectLst/>
                <a:latin typeface="+mj-lt"/>
              </a:rPr>
              <a:t> </a:t>
            </a:r>
            <a:r>
              <a:rPr lang="en-US" sz="2000" b="0" i="0" dirty="0" err="1">
                <a:solidFill>
                  <a:srgbClr val="2C2C2C"/>
                </a:solidFill>
                <a:effectLst/>
                <a:latin typeface="+mj-lt"/>
              </a:rPr>
              <a:t>İdman</a:t>
            </a:r>
            <a:r>
              <a:rPr lang="en-US" sz="2000" b="0" i="0" dirty="0">
                <a:solidFill>
                  <a:srgbClr val="2C2C2C"/>
                </a:solidFill>
                <a:effectLst/>
                <a:latin typeface="+mj-lt"/>
              </a:rPr>
              <a:t> </a:t>
            </a:r>
            <a:r>
              <a:rPr lang="en-US" sz="2000" b="0" i="0" dirty="0" err="1">
                <a:solidFill>
                  <a:srgbClr val="2C2C2C"/>
                </a:solidFill>
                <a:effectLst/>
                <a:latin typeface="+mj-lt"/>
              </a:rPr>
              <a:t>Klubunun</a:t>
            </a:r>
            <a:r>
              <a:rPr lang="en-US" sz="2000" b="0" i="0" dirty="0">
                <a:solidFill>
                  <a:srgbClr val="2C2C2C"/>
                </a:solidFill>
                <a:effectLst/>
                <a:latin typeface="+mj-lt"/>
              </a:rPr>
              <a:t> </a:t>
            </a:r>
            <a:r>
              <a:rPr lang="en-US" sz="2000" b="0" i="0" dirty="0" err="1">
                <a:solidFill>
                  <a:srgbClr val="2C2C2C"/>
                </a:solidFill>
                <a:effectLst/>
                <a:latin typeface="+mj-lt"/>
              </a:rPr>
              <a:t>əməkdaşı</a:t>
            </a:r>
            <a:r>
              <a:rPr lang="en-US" sz="2000" b="0" i="0" dirty="0">
                <a:solidFill>
                  <a:srgbClr val="2C2C2C"/>
                </a:solidFill>
                <a:effectLst/>
                <a:latin typeface="+mj-lt"/>
              </a:rPr>
              <a:t> və </a:t>
            </a:r>
            <a:r>
              <a:rPr lang="en-US" sz="2000" b="0" i="0" dirty="0" err="1">
                <a:solidFill>
                  <a:srgbClr val="2C2C2C"/>
                </a:solidFill>
                <a:effectLst/>
                <a:latin typeface="+mj-lt"/>
              </a:rPr>
              <a:t>məşqçisi</a:t>
            </a:r>
            <a:r>
              <a:rPr lang="en-US" sz="2000" b="0" i="0" dirty="0">
                <a:solidFill>
                  <a:srgbClr val="2C2C2C"/>
                </a:solidFill>
                <a:effectLst/>
                <a:latin typeface="+mj-lt"/>
              </a:rPr>
              <a:t> </a:t>
            </a:r>
            <a:r>
              <a:rPr lang="en-US" sz="2000" b="0" i="0" dirty="0" err="1">
                <a:solidFill>
                  <a:srgbClr val="2C2C2C"/>
                </a:solidFill>
                <a:effectLst/>
                <a:latin typeface="+mj-lt"/>
              </a:rPr>
              <a:t>Düşənbədə</a:t>
            </a:r>
            <a:r>
              <a:rPr lang="en-US" sz="2000" b="0" i="0" dirty="0">
                <a:solidFill>
                  <a:srgbClr val="2C2C2C"/>
                </a:solidFill>
                <a:effectLst/>
                <a:latin typeface="+mj-lt"/>
              </a:rPr>
              <a:t> </a:t>
            </a:r>
            <a:r>
              <a:rPr lang="en-US" sz="2000" b="0" i="0" dirty="0" err="1">
                <a:solidFill>
                  <a:srgbClr val="2C2C2C"/>
                </a:solidFill>
                <a:effectLst/>
                <a:latin typeface="+mj-lt"/>
              </a:rPr>
              <a:t>alpinizm</a:t>
            </a:r>
            <a:r>
              <a:rPr lang="en-US" sz="2000" b="0" i="0" dirty="0">
                <a:solidFill>
                  <a:srgbClr val="2C2C2C"/>
                </a:solidFill>
                <a:effectLst/>
                <a:latin typeface="+mj-lt"/>
              </a:rPr>
              <a:t> </a:t>
            </a:r>
            <a:r>
              <a:rPr lang="en-US" sz="2000" b="0" i="0" dirty="0" err="1">
                <a:solidFill>
                  <a:srgbClr val="2C2C2C"/>
                </a:solidFill>
                <a:effectLst/>
                <a:latin typeface="+mj-lt"/>
              </a:rPr>
              <a:t>tarixi</a:t>
            </a:r>
            <a:r>
              <a:rPr lang="en-US" sz="2000" b="0" i="0" dirty="0">
                <a:solidFill>
                  <a:srgbClr val="2C2C2C"/>
                </a:solidFill>
                <a:effectLst/>
                <a:latin typeface="+mj-lt"/>
              </a:rPr>
              <a:t>, </a:t>
            </a:r>
            <a:r>
              <a:rPr lang="en-US" sz="2000" b="0" i="0" dirty="0" err="1">
                <a:solidFill>
                  <a:srgbClr val="2C2C2C"/>
                </a:solidFill>
                <a:effectLst/>
                <a:latin typeface="+mj-lt"/>
              </a:rPr>
              <a:t>növləri</a:t>
            </a:r>
            <a:r>
              <a:rPr lang="en-US" sz="2000" b="0" i="0" dirty="0">
                <a:solidFill>
                  <a:srgbClr val="2C2C2C"/>
                </a:solidFill>
                <a:effectLst/>
                <a:latin typeface="+mj-lt"/>
              </a:rPr>
              <a:t>, </a:t>
            </a:r>
            <a:r>
              <a:rPr lang="en-US" sz="2000" b="0" i="0" dirty="0" err="1">
                <a:solidFill>
                  <a:srgbClr val="2C2C2C"/>
                </a:solidFill>
                <a:effectLst/>
                <a:latin typeface="+mj-lt"/>
              </a:rPr>
              <a:t>ip</a:t>
            </a:r>
            <a:r>
              <a:rPr lang="en-US" sz="2000" b="0" i="0" dirty="0">
                <a:solidFill>
                  <a:srgbClr val="2C2C2C"/>
                </a:solidFill>
                <a:effectLst/>
                <a:latin typeface="+mj-lt"/>
              </a:rPr>
              <a:t> </a:t>
            </a:r>
            <a:r>
              <a:rPr lang="en-US" sz="2000" b="0" i="0" dirty="0" err="1">
                <a:solidFill>
                  <a:srgbClr val="2C2C2C"/>
                </a:solidFill>
                <a:effectLst/>
                <a:latin typeface="+mj-lt"/>
              </a:rPr>
              <a:t>salfetləri</a:t>
            </a:r>
            <a:r>
              <a:rPr lang="en-US" sz="2000" b="0" i="0" dirty="0">
                <a:solidFill>
                  <a:srgbClr val="2C2C2C"/>
                </a:solidFill>
                <a:effectLst/>
                <a:latin typeface="+mj-lt"/>
              </a:rPr>
              <a:t> </a:t>
            </a:r>
            <a:r>
              <a:rPr lang="en-US" sz="2000" b="0" i="0" dirty="0" err="1">
                <a:solidFill>
                  <a:srgbClr val="2C2C2C"/>
                </a:solidFill>
                <a:effectLst/>
                <a:latin typeface="+mj-lt"/>
              </a:rPr>
              <a:t>haqqında</a:t>
            </a:r>
            <a:r>
              <a:rPr lang="en-US" sz="2000" b="0" i="0" dirty="0">
                <a:solidFill>
                  <a:srgbClr val="2C2C2C"/>
                </a:solidFill>
                <a:effectLst/>
                <a:latin typeface="+mj-lt"/>
              </a:rPr>
              <a:t> </a:t>
            </a:r>
            <a:r>
              <a:rPr lang="en-US" sz="2000" b="0" i="0" dirty="0" err="1">
                <a:solidFill>
                  <a:srgbClr val="2C2C2C"/>
                </a:solidFill>
                <a:effectLst/>
                <a:latin typeface="+mj-lt"/>
              </a:rPr>
              <a:t>təlim</a:t>
            </a:r>
            <a:r>
              <a:rPr lang="en-US" sz="2000" b="0" i="0" dirty="0">
                <a:solidFill>
                  <a:srgbClr val="2C2C2C"/>
                </a:solidFill>
                <a:effectLst/>
                <a:latin typeface="+mj-lt"/>
              </a:rPr>
              <a:t> </a:t>
            </a:r>
            <a:r>
              <a:rPr lang="en-US" sz="2000" b="0" i="0" dirty="0" err="1">
                <a:solidFill>
                  <a:srgbClr val="2C2C2C"/>
                </a:solidFill>
                <a:effectLst/>
                <a:latin typeface="+mj-lt"/>
              </a:rPr>
              <a:t>keçib</a:t>
            </a:r>
            <a:r>
              <a:rPr lang="en-US" sz="2000" b="0" i="0" dirty="0">
                <a:solidFill>
                  <a:srgbClr val="2C2C2C"/>
                </a:solidFill>
                <a:effectLst/>
                <a:latin typeface="+mj-lt"/>
              </a:rPr>
              <a:t>. </a:t>
            </a:r>
            <a:r>
              <a:rPr lang="en-US" sz="2000" b="0" i="0" dirty="0" err="1">
                <a:solidFill>
                  <a:srgbClr val="2C2C2C"/>
                </a:solidFill>
                <a:effectLst/>
                <a:latin typeface="+mj-lt"/>
              </a:rPr>
              <a:t>Qərbi</a:t>
            </a:r>
            <a:r>
              <a:rPr lang="en-US" sz="2000" b="0" i="0" dirty="0">
                <a:solidFill>
                  <a:srgbClr val="2C2C2C"/>
                </a:solidFill>
                <a:effectLst/>
                <a:latin typeface="+mj-lt"/>
              </a:rPr>
              <a:t> </a:t>
            </a:r>
            <a:r>
              <a:rPr lang="en-US" sz="2000" b="0" i="0" dirty="0" err="1">
                <a:solidFill>
                  <a:srgbClr val="2C2C2C"/>
                </a:solidFill>
                <a:effectLst/>
                <a:latin typeface="+mj-lt"/>
              </a:rPr>
              <a:t>Kaspi</a:t>
            </a:r>
            <a:r>
              <a:rPr lang="en-US" sz="2000" b="0" i="0" dirty="0">
                <a:solidFill>
                  <a:srgbClr val="2C2C2C"/>
                </a:solidFill>
                <a:effectLst/>
                <a:latin typeface="+mj-lt"/>
              </a:rPr>
              <a:t> </a:t>
            </a:r>
            <a:r>
              <a:rPr lang="en-US" sz="2000" b="0" i="0" dirty="0" err="1">
                <a:solidFill>
                  <a:srgbClr val="2C2C2C"/>
                </a:solidFill>
                <a:effectLst/>
                <a:latin typeface="+mj-lt"/>
              </a:rPr>
              <a:t>Universitetinin</a:t>
            </a:r>
            <a:r>
              <a:rPr lang="en-US" sz="2000" b="0" i="0" dirty="0">
                <a:solidFill>
                  <a:srgbClr val="2C2C2C"/>
                </a:solidFill>
                <a:effectLst/>
                <a:latin typeface="+mj-lt"/>
              </a:rPr>
              <a:t> </a:t>
            </a:r>
            <a:r>
              <a:rPr lang="en-US" sz="2000" b="0" i="0" dirty="0" err="1">
                <a:solidFill>
                  <a:srgbClr val="2C2C2C"/>
                </a:solidFill>
                <a:effectLst/>
                <a:latin typeface="+mj-lt"/>
              </a:rPr>
              <a:t>idman</a:t>
            </a:r>
            <a:r>
              <a:rPr lang="en-US" sz="2000" b="0" i="0" dirty="0">
                <a:solidFill>
                  <a:srgbClr val="2C2C2C"/>
                </a:solidFill>
                <a:effectLst/>
                <a:latin typeface="+mj-lt"/>
              </a:rPr>
              <a:t> </a:t>
            </a:r>
            <a:r>
              <a:rPr lang="en-US" sz="2000" b="0" i="0" dirty="0" err="1">
                <a:solidFill>
                  <a:srgbClr val="2C2C2C"/>
                </a:solidFill>
                <a:effectLst/>
                <a:latin typeface="+mj-lt"/>
              </a:rPr>
              <a:t>klubu</a:t>
            </a:r>
            <a:r>
              <a:rPr lang="en-US" sz="2000" b="0" i="0" dirty="0">
                <a:solidFill>
                  <a:srgbClr val="2C2C2C"/>
                </a:solidFill>
                <a:effectLst/>
                <a:latin typeface="+mj-lt"/>
              </a:rPr>
              <a:t> </a:t>
            </a:r>
            <a:r>
              <a:rPr lang="en-US" sz="2000" b="0" i="0" dirty="0" err="1">
                <a:solidFill>
                  <a:srgbClr val="2C2C2C"/>
                </a:solidFill>
                <a:effectLst/>
                <a:latin typeface="+mj-lt"/>
              </a:rPr>
              <a:t>dağ</a:t>
            </a:r>
            <a:r>
              <a:rPr lang="en-US" sz="2000" b="0" i="0" dirty="0">
                <a:solidFill>
                  <a:srgbClr val="2C2C2C"/>
                </a:solidFill>
                <a:effectLst/>
                <a:latin typeface="+mj-lt"/>
              </a:rPr>
              <a:t> </a:t>
            </a:r>
            <a:r>
              <a:rPr lang="en-US" sz="2000" b="0" i="0" dirty="0" err="1">
                <a:solidFill>
                  <a:srgbClr val="2C2C2C"/>
                </a:solidFill>
                <a:effectLst/>
                <a:latin typeface="+mj-lt"/>
              </a:rPr>
              <a:t>turizmi</a:t>
            </a:r>
            <a:r>
              <a:rPr lang="en-US" sz="2000" b="0" i="0" dirty="0">
                <a:solidFill>
                  <a:srgbClr val="2C2C2C"/>
                </a:solidFill>
                <a:effectLst/>
                <a:latin typeface="+mj-lt"/>
              </a:rPr>
              <a:t> </a:t>
            </a:r>
            <a:r>
              <a:rPr lang="en-US" sz="2000" b="0" i="0" dirty="0" err="1">
                <a:solidFill>
                  <a:srgbClr val="2C2C2C"/>
                </a:solidFill>
                <a:effectLst/>
                <a:latin typeface="+mj-lt"/>
              </a:rPr>
              <a:t>sahəsində</a:t>
            </a:r>
            <a:r>
              <a:rPr lang="en-US" sz="2000" b="0" i="0" dirty="0">
                <a:solidFill>
                  <a:srgbClr val="2C2C2C"/>
                </a:solidFill>
                <a:effectLst/>
                <a:latin typeface="+mj-lt"/>
              </a:rPr>
              <a:t> </a:t>
            </a:r>
            <a:r>
              <a:rPr lang="en-US" sz="2000" b="0" i="0" dirty="0" err="1">
                <a:solidFill>
                  <a:srgbClr val="2C2C2C"/>
                </a:solidFill>
                <a:effectLst/>
                <a:latin typeface="+mj-lt"/>
              </a:rPr>
              <a:t>böyük</a:t>
            </a:r>
            <a:r>
              <a:rPr lang="en-US" sz="2000" b="0" i="0" dirty="0">
                <a:solidFill>
                  <a:srgbClr val="2C2C2C"/>
                </a:solidFill>
                <a:effectLst/>
                <a:latin typeface="+mj-lt"/>
              </a:rPr>
              <a:t> </a:t>
            </a:r>
            <a:r>
              <a:rPr lang="en-US" sz="2000" b="0" i="0" dirty="0" err="1">
                <a:solidFill>
                  <a:srgbClr val="2C2C2C"/>
                </a:solidFill>
                <a:effectLst/>
                <a:latin typeface="+mj-lt"/>
              </a:rPr>
              <a:t>təcrübəyə</a:t>
            </a:r>
            <a:r>
              <a:rPr lang="en-US" sz="2000" b="0" i="0" dirty="0">
                <a:solidFill>
                  <a:srgbClr val="2C2C2C"/>
                </a:solidFill>
                <a:effectLst/>
                <a:latin typeface="+mj-lt"/>
              </a:rPr>
              <a:t> </a:t>
            </a:r>
            <a:r>
              <a:rPr lang="en-US" sz="2000" b="0" i="0" dirty="0" err="1">
                <a:solidFill>
                  <a:srgbClr val="2C2C2C"/>
                </a:solidFill>
                <a:effectLst/>
                <a:latin typeface="+mj-lt"/>
              </a:rPr>
              <a:t>malikdir</a:t>
            </a:r>
            <a:r>
              <a:rPr lang="en-US" sz="2000" b="0" i="0" dirty="0">
                <a:solidFill>
                  <a:srgbClr val="2C2C2C"/>
                </a:solidFill>
                <a:effectLst/>
                <a:latin typeface="+mj-lt"/>
              </a:rPr>
              <a:t> və yay </a:t>
            </a:r>
            <a:r>
              <a:rPr lang="en-US" sz="2000" b="0" i="0" dirty="0" err="1">
                <a:solidFill>
                  <a:srgbClr val="2C2C2C"/>
                </a:solidFill>
                <a:effectLst/>
                <a:latin typeface="+mj-lt"/>
              </a:rPr>
              <a:t>aylarında</a:t>
            </a:r>
            <a:r>
              <a:rPr lang="en-US" sz="2000" b="0" i="0" dirty="0">
                <a:solidFill>
                  <a:srgbClr val="2C2C2C"/>
                </a:solidFill>
                <a:effectLst/>
                <a:latin typeface="+mj-lt"/>
              </a:rPr>
              <a:t> </a:t>
            </a:r>
            <a:r>
              <a:rPr lang="en-US" sz="2000" b="0" i="0" dirty="0" err="1">
                <a:solidFill>
                  <a:srgbClr val="2C2C2C"/>
                </a:solidFill>
                <a:effectLst/>
                <a:latin typeface="+mj-lt"/>
              </a:rPr>
              <a:t>klubun</a:t>
            </a:r>
            <a:r>
              <a:rPr lang="en-US" sz="2000" b="0" i="0" dirty="0">
                <a:solidFill>
                  <a:srgbClr val="2C2C2C"/>
                </a:solidFill>
                <a:effectLst/>
                <a:latin typeface="+mj-lt"/>
              </a:rPr>
              <a:t> </a:t>
            </a:r>
            <a:r>
              <a:rPr lang="en-US" sz="2000" b="0" i="0" dirty="0" err="1">
                <a:solidFill>
                  <a:srgbClr val="2C2C2C"/>
                </a:solidFill>
                <a:effectLst/>
                <a:latin typeface="+mj-lt"/>
              </a:rPr>
              <a:t>fəaliyyəti</a:t>
            </a:r>
            <a:r>
              <a:rPr lang="en-US" sz="2000" b="0" i="0" dirty="0">
                <a:solidFill>
                  <a:srgbClr val="2C2C2C"/>
                </a:solidFill>
                <a:effectLst/>
                <a:latin typeface="+mj-lt"/>
              </a:rPr>
              <a:t> </a:t>
            </a:r>
            <a:r>
              <a:rPr lang="en-US" sz="2000" b="0" i="0" dirty="0" err="1">
                <a:solidFill>
                  <a:srgbClr val="2C2C2C"/>
                </a:solidFill>
                <a:effectLst/>
                <a:latin typeface="+mj-lt"/>
              </a:rPr>
              <a:t>ölkəmizdəki</a:t>
            </a:r>
            <a:r>
              <a:rPr lang="en-US" sz="2000" b="0" i="0" dirty="0">
                <a:solidFill>
                  <a:srgbClr val="2C2C2C"/>
                </a:solidFill>
                <a:effectLst/>
                <a:latin typeface="+mj-lt"/>
              </a:rPr>
              <a:t> və </a:t>
            </a:r>
            <a:r>
              <a:rPr lang="en-US" sz="2000" b="0" i="0" dirty="0" err="1">
                <a:solidFill>
                  <a:srgbClr val="2C2C2C"/>
                </a:solidFill>
                <a:effectLst/>
                <a:latin typeface="+mj-lt"/>
              </a:rPr>
              <a:t>xaricindəki</a:t>
            </a:r>
            <a:r>
              <a:rPr lang="en-US" sz="2000" b="0" i="0" dirty="0">
                <a:solidFill>
                  <a:srgbClr val="2C2C2C"/>
                </a:solidFill>
                <a:effectLst/>
                <a:latin typeface="+mj-lt"/>
              </a:rPr>
              <a:t> </a:t>
            </a:r>
            <a:r>
              <a:rPr lang="en-US" sz="2000" b="0" i="0" dirty="0" err="1">
                <a:solidFill>
                  <a:srgbClr val="2C2C2C"/>
                </a:solidFill>
                <a:effectLst/>
                <a:latin typeface="+mj-lt"/>
              </a:rPr>
              <a:t>bəzi</a:t>
            </a:r>
            <a:r>
              <a:rPr lang="en-US" sz="2000" b="0" i="0" dirty="0">
                <a:solidFill>
                  <a:srgbClr val="2C2C2C"/>
                </a:solidFill>
                <a:effectLst/>
                <a:latin typeface="+mj-lt"/>
              </a:rPr>
              <a:t> </a:t>
            </a:r>
            <a:r>
              <a:rPr lang="en-US" sz="2000" b="0" i="0" dirty="0" err="1">
                <a:solidFill>
                  <a:srgbClr val="2C2C2C"/>
                </a:solidFill>
                <a:effectLst/>
                <a:latin typeface="+mj-lt"/>
              </a:rPr>
              <a:t>dağ</a:t>
            </a:r>
            <a:r>
              <a:rPr lang="en-US" sz="2000" b="0" i="0" dirty="0">
                <a:solidFill>
                  <a:srgbClr val="2C2C2C"/>
                </a:solidFill>
                <a:effectLst/>
                <a:latin typeface="+mj-lt"/>
              </a:rPr>
              <a:t> </a:t>
            </a:r>
            <a:r>
              <a:rPr lang="en-US" sz="2000" b="0" i="0" dirty="0" err="1">
                <a:solidFill>
                  <a:srgbClr val="2C2C2C"/>
                </a:solidFill>
                <a:effectLst/>
                <a:latin typeface="+mj-lt"/>
              </a:rPr>
              <a:t>zirvələrinə</a:t>
            </a:r>
            <a:r>
              <a:rPr lang="en-US" sz="2000" b="0" i="0" dirty="0">
                <a:solidFill>
                  <a:srgbClr val="2C2C2C"/>
                </a:solidFill>
                <a:effectLst/>
                <a:latin typeface="+mj-lt"/>
              </a:rPr>
              <a:t> </a:t>
            </a:r>
            <a:r>
              <a:rPr lang="en-US" sz="2000" b="0" i="0" dirty="0" err="1">
                <a:solidFill>
                  <a:srgbClr val="2C2C2C"/>
                </a:solidFill>
                <a:effectLst/>
                <a:latin typeface="+mj-lt"/>
              </a:rPr>
              <a:t>yürüşlərlə</a:t>
            </a:r>
            <a:r>
              <a:rPr lang="en-US" sz="2000" b="0" i="0" dirty="0">
                <a:solidFill>
                  <a:srgbClr val="2C2C2C"/>
                </a:solidFill>
                <a:effectLst/>
                <a:latin typeface="+mj-lt"/>
              </a:rPr>
              <a:t> </a:t>
            </a:r>
            <a:r>
              <a:rPr lang="en-US" sz="2000" b="0" i="0" dirty="0" err="1">
                <a:solidFill>
                  <a:srgbClr val="2C2C2C"/>
                </a:solidFill>
                <a:effectLst/>
                <a:latin typeface="+mj-lt"/>
              </a:rPr>
              <a:t>davam</a:t>
            </a:r>
            <a:r>
              <a:rPr lang="en-US" sz="2000" b="0" i="0" dirty="0">
                <a:solidFill>
                  <a:srgbClr val="2C2C2C"/>
                </a:solidFill>
                <a:effectLst/>
                <a:latin typeface="+mj-lt"/>
              </a:rPr>
              <a:t> </a:t>
            </a:r>
            <a:r>
              <a:rPr lang="en-US" sz="2000" b="0" i="0" dirty="0" err="1">
                <a:solidFill>
                  <a:srgbClr val="2C2C2C"/>
                </a:solidFill>
                <a:effectLst/>
                <a:latin typeface="+mj-lt"/>
              </a:rPr>
              <a:t>edəcəkdir</a:t>
            </a:r>
            <a:r>
              <a:rPr lang="en-US" sz="2000" b="0" i="0" dirty="0">
                <a:solidFill>
                  <a:srgbClr val="2C2C2C"/>
                </a:solidFill>
                <a:effectLst/>
                <a:latin typeface="+mj-lt"/>
              </a:rPr>
              <a:t>. (20.09.2017)</a:t>
            </a:r>
            <a:endParaRPr lang="ru-RU" dirty="0"/>
          </a:p>
        </p:txBody>
      </p:sp>
      <p:pic>
        <p:nvPicPr>
          <p:cNvPr id="6" name="Picture 5">
            <a:extLst>
              <a:ext uri="{FF2B5EF4-FFF2-40B4-BE49-F238E27FC236}">
                <a16:creationId xmlns:a16="http://schemas.microsoft.com/office/drawing/2014/main" id="{3727AD70-9E5B-4C30-87C8-A4B776C83398}"/>
              </a:ext>
            </a:extLst>
          </p:cNvPr>
          <p:cNvPicPr>
            <a:picLocks noChangeAspect="1"/>
          </p:cNvPicPr>
          <p:nvPr/>
        </p:nvPicPr>
        <p:blipFill>
          <a:blip r:embed="rId3"/>
          <a:stretch>
            <a:fillRect/>
          </a:stretch>
        </p:blipFill>
        <p:spPr>
          <a:xfrm>
            <a:off x="1026041" y="3522134"/>
            <a:ext cx="3751252" cy="2510453"/>
          </a:xfrm>
          <a:prstGeom prst="rect">
            <a:avLst/>
          </a:prstGeom>
        </p:spPr>
      </p:pic>
    </p:spTree>
    <p:extLst>
      <p:ext uri="{BB962C8B-B14F-4D97-AF65-F5344CB8AC3E}">
        <p14:creationId xmlns:p14="http://schemas.microsoft.com/office/powerpoint/2010/main" val="2483021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057"/>
          <a:stretch/>
        </p:blipFill>
        <p:spPr>
          <a:xfrm>
            <a:off x="20" y="10"/>
            <a:ext cx="4637226" cy="6857990"/>
          </a:xfrm>
          <a:prstGeom prst="rect">
            <a:avLst/>
          </a:prstGeom>
        </p:spPr>
      </p:pic>
      <p:sp>
        <p:nvSpPr>
          <p:cNvPr id="9" name="Rectangle 8">
            <a:extLst>
              <a:ext uri="{FF2B5EF4-FFF2-40B4-BE49-F238E27FC236}">
                <a16:creationId xmlns:a16="http://schemas.microsoft.com/office/drawing/2014/main" id="{B9951BD9-0868-4CDB-ACD6-9C4209B5E4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77328" y="1448464"/>
            <a:ext cx="6274591" cy="3351602"/>
          </a:xfrm>
        </p:spPr>
        <p:txBody>
          <a:bodyPr vert="horz" lIns="91440" tIns="45720" rIns="91440" bIns="45720" rtlCol="0" anchor="b">
            <a:normAutofit/>
          </a:bodyPr>
          <a:lstStyle/>
          <a:p>
            <a:pPr algn="ctr"/>
            <a:r>
              <a:rPr lang="en-US" sz="3000" dirty="0" err="1">
                <a:solidFill>
                  <a:schemeClr val="bg1"/>
                </a:solidFill>
              </a:rPr>
              <a:t>Qayaya</a:t>
            </a:r>
            <a:r>
              <a:rPr lang="en-US" sz="3000" dirty="0">
                <a:solidFill>
                  <a:schemeClr val="bg1"/>
                </a:solidFill>
              </a:rPr>
              <a:t> </a:t>
            </a:r>
            <a:r>
              <a:rPr lang="en-US" sz="3000" dirty="0" err="1">
                <a:solidFill>
                  <a:schemeClr val="bg1"/>
                </a:solidFill>
              </a:rPr>
              <a:t>dırmanma</a:t>
            </a:r>
            <a:r>
              <a:rPr lang="en-US" sz="3000" dirty="0">
                <a:solidFill>
                  <a:schemeClr val="bg1"/>
                </a:solidFill>
              </a:rPr>
              <a:t/>
            </a:r>
            <a:br>
              <a:rPr lang="en-US" sz="3000" dirty="0">
                <a:solidFill>
                  <a:schemeClr val="bg1"/>
                </a:solidFill>
              </a:rPr>
            </a:br>
            <a:r>
              <a:rPr lang="az-Latn-AZ" sz="3000" dirty="0">
                <a:solidFill>
                  <a:schemeClr val="bg1"/>
                </a:solidFill>
              </a:rPr>
              <a:t> </a:t>
            </a:r>
            <a:r>
              <a:rPr lang="en-US" sz="2500" dirty="0" err="1">
                <a:solidFill>
                  <a:schemeClr val="bg1"/>
                </a:solidFill>
              </a:rPr>
              <a:t>Qərbi</a:t>
            </a:r>
            <a:r>
              <a:rPr lang="en-US" sz="2500" dirty="0">
                <a:solidFill>
                  <a:schemeClr val="bg1"/>
                </a:solidFill>
              </a:rPr>
              <a:t> </a:t>
            </a:r>
            <a:r>
              <a:rPr lang="en-US" sz="2500" dirty="0" err="1">
                <a:solidFill>
                  <a:schemeClr val="bg1"/>
                </a:solidFill>
              </a:rPr>
              <a:t>Kaspi</a:t>
            </a:r>
            <a:r>
              <a:rPr lang="en-US" sz="2500" dirty="0">
                <a:solidFill>
                  <a:schemeClr val="bg1"/>
                </a:solidFill>
              </a:rPr>
              <a:t> </a:t>
            </a:r>
            <a:r>
              <a:rPr lang="en-US" sz="2500" dirty="0" err="1">
                <a:solidFill>
                  <a:schemeClr val="bg1"/>
                </a:solidFill>
              </a:rPr>
              <a:t>Universitetinin</a:t>
            </a:r>
            <a:r>
              <a:rPr lang="en-US" sz="2500" dirty="0">
                <a:solidFill>
                  <a:schemeClr val="bg1"/>
                </a:solidFill>
              </a:rPr>
              <a:t> </a:t>
            </a:r>
            <a:r>
              <a:rPr lang="en-US" sz="2500" dirty="0" err="1">
                <a:solidFill>
                  <a:schemeClr val="bg1"/>
                </a:solidFill>
              </a:rPr>
              <a:t>idman</a:t>
            </a:r>
            <a:r>
              <a:rPr lang="en-US" sz="2500" dirty="0">
                <a:solidFill>
                  <a:schemeClr val="bg1"/>
                </a:solidFill>
              </a:rPr>
              <a:t> </a:t>
            </a:r>
            <a:r>
              <a:rPr lang="en-US" sz="2500" dirty="0" err="1">
                <a:solidFill>
                  <a:schemeClr val="bg1"/>
                </a:solidFill>
              </a:rPr>
              <a:t>klubu</a:t>
            </a:r>
            <a:r>
              <a:rPr lang="en-US" sz="2500" dirty="0">
                <a:solidFill>
                  <a:schemeClr val="bg1"/>
                </a:solidFill>
              </a:rPr>
              <a:t> </a:t>
            </a:r>
            <a:r>
              <a:rPr lang="en-US" sz="2500" dirty="0" err="1">
                <a:solidFill>
                  <a:schemeClr val="bg1"/>
                </a:solidFill>
              </a:rPr>
              <a:t>ölkə</a:t>
            </a:r>
            <a:r>
              <a:rPr lang="en-US" sz="2500" dirty="0">
                <a:solidFill>
                  <a:schemeClr val="bg1"/>
                </a:solidFill>
              </a:rPr>
              <a:t> </a:t>
            </a:r>
            <a:r>
              <a:rPr lang="en-US" sz="2500" dirty="0" err="1">
                <a:solidFill>
                  <a:schemeClr val="bg1"/>
                </a:solidFill>
              </a:rPr>
              <a:t>çempionatında</a:t>
            </a:r>
            <a:r>
              <a:rPr lang="en-US" sz="2500" dirty="0">
                <a:solidFill>
                  <a:schemeClr val="bg1"/>
                </a:solidFill>
              </a:rPr>
              <a:t> </a:t>
            </a:r>
            <a:r>
              <a:rPr lang="en-US" sz="2500" dirty="0" err="1">
                <a:solidFill>
                  <a:schemeClr val="bg1"/>
                </a:solidFill>
              </a:rPr>
              <a:t>birinci</a:t>
            </a:r>
            <a:r>
              <a:rPr lang="en-US" sz="2500" dirty="0">
                <a:solidFill>
                  <a:schemeClr val="bg1"/>
                </a:solidFill>
              </a:rPr>
              <a:t> </a:t>
            </a:r>
            <a:r>
              <a:rPr lang="en-US" sz="2500" dirty="0" err="1">
                <a:solidFill>
                  <a:schemeClr val="bg1"/>
                </a:solidFill>
              </a:rPr>
              <a:t>yeri</a:t>
            </a:r>
            <a:r>
              <a:rPr lang="en-US" sz="2500" dirty="0">
                <a:solidFill>
                  <a:schemeClr val="bg1"/>
                </a:solidFill>
              </a:rPr>
              <a:t> </a:t>
            </a:r>
            <a:r>
              <a:rPr lang="en-US" sz="2500" dirty="0" err="1">
                <a:solidFill>
                  <a:schemeClr val="bg1"/>
                </a:solidFill>
              </a:rPr>
              <a:t>tutdu</a:t>
            </a:r>
            <a:r>
              <a:rPr lang="en-US" sz="2500" dirty="0">
                <a:solidFill>
                  <a:schemeClr val="bg1"/>
                </a:solidFill>
              </a:rPr>
              <a:t>. </a:t>
            </a:r>
            <a:r>
              <a:rPr lang="en-US" sz="2500" dirty="0" err="1">
                <a:solidFill>
                  <a:schemeClr val="bg1"/>
                </a:solidFill>
              </a:rPr>
              <a:t>Klubu</a:t>
            </a:r>
            <a:r>
              <a:rPr lang="en-US" sz="2500" dirty="0">
                <a:solidFill>
                  <a:schemeClr val="bg1"/>
                </a:solidFill>
              </a:rPr>
              <a:t> </a:t>
            </a:r>
            <a:r>
              <a:rPr lang="en-US" sz="2500" dirty="0" err="1">
                <a:solidFill>
                  <a:schemeClr val="bg1"/>
                </a:solidFill>
              </a:rPr>
              <a:t>Universitetin</a:t>
            </a:r>
            <a:r>
              <a:rPr lang="en-US" sz="2500" dirty="0">
                <a:solidFill>
                  <a:schemeClr val="bg1"/>
                </a:solidFill>
              </a:rPr>
              <a:t> </a:t>
            </a:r>
            <a:r>
              <a:rPr lang="en-US" sz="2500" dirty="0" err="1">
                <a:solidFill>
                  <a:schemeClr val="bg1"/>
                </a:solidFill>
              </a:rPr>
              <a:t>Siyasi</a:t>
            </a:r>
            <a:r>
              <a:rPr lang="en-US" sz="2500" dirty="0">
                <a:solidFill>
                  <a:schemeClr val="bg1"/>
                </a:solidFill>
              </a:rPr>
              <a:t> və </a:t>
            </a:r>
            <a:r>
              <a:rPr lang="en-US" sz="2500" dirty="0" err="1">
                <a:solidFill>
                  <a:schemeClr val="bg1"/>
                </a:solidFill>
              </a:rPr>
              <a:t>Sosial</a:t>
            </a:r>
            <a:r>
              <a:rPr lang="en-US" sz="2500" dirty="0">
                <a:solidFill>
                  <a:schemeClr val="bg1"/>
                </a:solidFill>
              </a:rPr>
              <a:t> </a:t>
            </a:r>
            <a:r>
              <a:rPr lang="en-US" sz="2500" dirty="0" err="1">
                <a:solidFill>
                  <a:schemeClr val="bg1"/>
                </a:solidFill>
              </a:rPr>
              <a:t>Elmlər</a:t>
            </a:r>
            <a:r>
              <a:rPr lang="en-US" sz="2500" dirty="0">
                <a:solidFill>
                  <a:schemeClr val="bg1"/>
                </a:solidFill>
              </a:rPr>
              <a:t> </a:t>
            </a:r>
            <a:r>
              <a:rPr lang="en-US" sz="2500" dirty="0" err="1">
                <a:solidFill>
                  <a:schemeClr val="bg1"/>
                </a:solidFill>
              </a:rPr>
              <a:t>Fakültəsinin</a:t>
            </a:r>
            <a:r>
              <a:rPr lang="en-US" sz="2500" dirty="0">
                <a:solidFill>
                  <a:schemeClr val="bg1"/>
                </a:solidFill>
              </a:rPr>
              <a:t> </a:t>
            </a:r>
            <a:r>
              <a:rPr lang="en-US" sz="2500" dirty="0" err="1">
                <a:solidFill>
                  <a:schemeClr val="bg1"/>
                </a:solidFill>
              </a:rPr>
              <a:t>tələbələri</a:t>
            </a:r>
            <a:r>
              <a:rPr lang="en-US" sz="2500" dirty="0">
                <a:solidFill>
                  <a:schemeClr val="bg1"/>
                </a:solidFill>
              </a:rPr>
              <a:t> </a:t>
            </a:r>
            <a:r>
              <a:rPr lang="en-US" sz="2500" dirty="0" err="1">
                <a:solidFill>
                  <a:schemeClr val="bg1"/>
                </a:solidFill>
              </a:rPr>
              <a:t>Cahangir</a:t>
            </a:r>
            <a:r>
              <a:rPr lang="en-US" sz="2500" dirty="0">
                <a:solidFill>
                  <a:schemeClr val="bg1"/>
                </a:solidFill>
              </a:rPr>
              <a:t> </a:t>
            </a:r>
            <a:r>
              <a:rPr lang="en-US" sz="2500" dirty="0" err="1">
                <a:solidFill>
                  <a:schemeClr val="bg1"/>
                </a:solidFill>
              </a:rPr>
              <a:t>Cahangirli</a:t>
            </a:r>
            <a:r>
              <a:rPr lang="en-US" sz="2500" dirty="0">
                <a:solidFill>
                  <a:schemeClr val="bg1"/>
                </a:solidFill>
              </a:rPr>
              <a:t>, </a:t>
            </a:r>
            <a:r>
              <a:rPr lang="en-US" sz="2500" dirty="0" err="1">
                <a:solidFill>
                  <a:schemeClr val="bg1"/>
                </a:solidFill>
              </a:rPr>
              <a:t>Rahib</a:t>
            </a:r>
            <a:r>
              <a:rPr lang="en-US" sz="2500" dirty="0">
                <a:solidFill>
                  <a:schemeClr val="bg1"/>
                </a:solidFill>
              </a:rPr>
              <a:t> </a:t>
            </a:r>
            <a:r>
              <a:rPr lang="en-US" sz="2500" dirty="0" err="1">
                <a:solidFill>
                  <a:schemeClr val="bg1"/>
                </a:solidFill>
              </a:rPr>
              <a:t>Hüseynov</a:t>
            </a:r>
            <a:r>
              <a:rPr lang="en-US" sz="2500" dirty="0">
                <a:solidFill>
                  <a:schemeClr val="bg1"/>
                </a:solidFill>
              </a:rPr>
              <a:t> və </a:t>
            </a:r>
            <a:r>
              <a:rPr lang="en-US" sz="2500" dirty="0" err="1">
                <a:solidFill>
                  <a:schemeClr val="bg1"/>
                </a:solidFill>
              </a:rPr>
              <a:t>Fatimə</a:t>
            </a:r>
            <a:r>
              <a:rPr lang="en-US" sz="2500" dirty="0">
                <a:solidFill>
                  <a:schemeClr val="bg1"/>
                </a:solidFill>
              </a:rPr>
              <a:t> </a:t>
            </a:r>
            <a:r>
              <a:rPr lang="en-US" sz="2500" dirty="0" err="1">
                <a:solidFill>
                  <a:schemeClr val="bg1"/>
                </a:solidFill>
              </a:rPr>
              <a:t>Səfərova</a:t>
            </a:r>
            <a:r>
              <a:rPr lang="en-US" sz="2500" dirty="0">
                <a:solidFill>
                  <a:schemeClr val="bg1"/>
                </a:solidFill>
              </a:rPr>
              <a:t> </a:t>
            </a:r>
            <a:r>
              <a:rPr lang="en-US" sz="2500" dirty="0" err="1">
                <a:solidFill>
                  <a:schemeClr val="bg1"/>
                </a:solidFill>
              </a:rPr>
              <a:t>təmsil</a:t>
            </a:r>
            <a:r>
              <a:rPr lang="en-US" sz="2500" dirty="0">
                <a:solidFill>
                  <a:schemeClr val="bg1"/>
                </a:solidFill>
              </a:rPr>
              <a:t> </a:t>
            </a:r>
            <a:r>
              <a:rPr lang="en-US" sz="2500" dirty="0" err="1">
                <a:solidFill>
                  <a:schemeClr val="bg1"/>
                </a:solidFill>
              </a:rPr>
              <a:t>etdilər</a:t>
            </a:r>
            <a:r>
              <a:rPr lang="ru-RU" sz="2500" dirty="0">
                <a:solidFill>
                  <a:schemeClr val="bg1"/>
                </a:solidFill>
              </a:rPr>
              <a:t>. (13.12.2017)</a:t>
            </a:r>
            <a:endParaRPr lang="en-US" sz="2500" dirty="0">
              <a:solidFill>
                <a:srgbClr val="FF0000"/>
              </a:solidFill>
            </a:endParaRPr>
          </a:p>
        </p:txBody>
      </p:sp>
    </p:spTree>
    <p:extLst>
      <p:ext uri="{BB962C8B-B14F-4D97-AF65-F5344CB8AC3E}">
        <p14:creationId xmlns:p14="http://schemas.microsoft.com/office/powerpoint/2010/main" val="3582063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3363" y="365760"/>
            <a:ext cx="9367203" cy="1188720"/>
          </a:xfrm>
        </p:spPr>
        <p:txBody>
          <a:bodyPr>
            <a:normAutofit/>
          </a:bodyPr>
          <a:lstStyle/>
          <a:p>
            <a:r>
              <a:rPr lang="en-US" dirty="0" err="1"/>
              <a:t>Vəsaitlər</a:t>
            </a:r>
            <a:endParaRPr lang="ru-RU"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1653363" y="2176272"/>
            <a:ext cx="9367204" cy="4041648"/>
          </a:xfrm>
        </p:spPr>
        <p:txBody>
          <a:bodyPr anchor="t">
            <a:normAutofit/>
          </a:bodyPr>
          <a:lstStyle/>
          <a:p>
            <a:r>
              <a:rPr lang="az-Latn-AZ" sz="2400" dirty="0"/>
              <a:t>Dırmanma divarı</a:t>
            </a:r>
            <a:r>
              <a:rPr lang="en-US" sz="2400" dirty="0"/>
              <a:t> (</a:t>
            </a:r>
            <a:r>
              <a:rPr lang="en-US" sz="2400" dirty="0" err="1"/>
              <a:t>daxili</a:t>
            </a:r>
            <a:r>
              <a:rPr lang="en-US" sz="2400" dirty="0"/>
              <a:t> və </a:t>
            </a:r>
            <a:r>
              <a:rPr lang="en-US" sz="2400" dirty="0" err="1"/>
              <a:t>xarici</a:t>
            </a:r>
            <a:r>
              <a:rPr lang="en-US" sz="2400" dirty="0"/>
              <a:t>)</a:t>
            </a:r>
            <a:endParaRPr lang="ru-RU" sz="2400" dirty="0"/>
          </a:p>
          <a:p>
            <a:r>
              <a:rPr lang="en-US" sz="2400" dirty="0"/>
              <a:t>Da</a:t>
            </a:r>
            <a:r>
              <a:rPr lang="az-Latn-AZ" sz="2400" dirty="0"/>
              <a:t>ğ bazası</a:t>
            </a:r>
            <a:endParaRPr lang="ru-RU" sz="2400" dirty="0"/>
          </a:p>
        </p:txBody>
      </p:sp>
    </p:spTree>
    <p:extLst>
      <p:ext uri="{BB962C8B-B14F-4D97-AF65-F5344CB8AC3E}">
        <p14:creationId xmlns:p14="http://schemas.microsoft.com/office/powerpoint/2010/main" val="2000688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A061BA2E-A388-41C5-B73A-B0FEB6B102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914" r="-1" b="20273"/>
          <a:stretch/>
        </p:blipFill>
        <p:spPr>
          <a:xfrm>
            <a:off x="-1" y="10"/>
            <a:ext cx="6096001" cy="6857990"/>
          </a:xfrm>
          <a:prstGeom prst="rect">
            <a:avLst/>
          </a:prstGeom>
        </p:spPr>
      </p:pic>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800" r="2" b="12371"/>
          <a:stretch/>
        </p:blipFill>
        <p:spPr>
          <a:xfrm>
            <a:off x="6094476" y="10"/>
            <a:ext cx="6094477" cy="6857990"/>
          </a:xfrm>
          <a:prstGeom prst="rect">
            <a:avLst/>
          </a:prstGeom>
        </p:spPr>
      </p:pic>
      <p:sp>
        <p:nvSpPr>
          <p:cNvPr id="14" name="Rectangle 13">
            <a:extLst>
              <a:ext uri="{FF2B5EF4-FFF2-40B4-BE49-F238E27FC236}">
                <a16:creationId xmlns:a16="http://schemas.microsoft.com/office/drawing/2014/main" id="{76E192A2-3ED3-4081-8A86-A22B51141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4553" y="3091928"/>
            <a:ext cx="9079991" cy="2387600"/>
          </a:xfrm>
        </p:spPr>
        <p:txBody>
          <a:bodyPr vert="horz" lIns="91440" tIns="45720" rIns="91440" bIns="45720" rtlCol="0" anchor="b">
            <a:normAutofit/>
          </a:bodyPr>
          <a:lstStyle/>
          <a:p>
            <a:r>
              <a:rPr lang="az-Latn-AZ" sz="5000" kern="1200" dirty="0">
                <a:solidFill>
                  <a:schemeClr val="bg1"/>
                </a:solidFill>
                <a:latin typeface="+mj-lt"/>
                <a:ea typeface="+mj-ea"/>
                <a:cs typeface="+mj-cs"/>
              </a:rPr>
              <a:t>Qapalı</a:t>
            </a:r>
            <a:r>
              <a:rPr lang="en-US" sz="5000" kern="1200" dirty="0">
                <a:solidFill>
                  <a:schemeClr val="bg1"/>
                </a:solidFill>
                <a:latin typeface="+mj-lt"/>
                <a:ea typeface="+mj-ea"/>
                <a:cs typeface="+mj-cs"/>
              </a:rPr>
              <a:t> </a:t>
            </a:r>
            <a:r>
              <a:rPr lang="en-US" sz="5000" kern="1200" dirty="0" err="1">
                <a:solidFill>
                  <a:schemeClr val="bg1"/>
                </a:solidFill>
                <a:latin typeface="+mj-lt"/>
                <a:ea typeface="+mj-ea"/>
                <a:cs typeface="+mj-cs"/>
              </a:rPr>
              <a:t>dırma</a:t>
            </a:r>
            <a:r>
              <a:rPr lang="az-Latn-AZ" sz="5000" kern="1200" dirty="0">
                <a:solidFill>
                  <a:schemeClr val="bg1"/>
                </a:solidFill>
                <a:latin typeface="+mj-lt"/>
                <a:ea typeface="+mj-ea"/>
                <a:cs typeface="+mj-cs"/>
              </a:rPr>
              <a:t>n</a:t>
            </a:r>
            <a:r>
              <a:rPr lang="en-US" sz="5000" kern="1200" dirty="0">
                <a:solidFill>
                  <a:schemeClr val="bg1"/>
                </a:solidFill>
                <a:latin typeface="+mj-lt"/>
                <a:ea typeface="+mj-ea"/>
                <a:cs typeface="+mj-cs"/>
              </a:rPr>
              <a:t>ma </a:t>
            </a:r>
            <a:r>
              <a:rPr lang="en-US" sz="5000" kern="1200" dirty="0" err="1">
                <a:solidFill>
                  <a:schemeClr val="bg1"/>
                </a:solidFill>
                <a:latin typeface="+mj-lt"/>
                <a:ea typeface="+mj-ea"/>
                <a:cs typeface="+mj-cs"/>
              </a:rPr>
              <a:t>divarı</a:t>
            </a:r>
            <a:endParaRPr lang="en-US" sz="5000" kern="1200" dirty="0">
              <a:solidFill>
                <a:schemeClr val="bg1"/>
              </a:solidFill>
              <a:latin typeface="+mj-lt"/>
              <a:ea typeface="+mj-ea"/>
              <a:cs typeface="+mj-cs"/>
            </a:endParaRPr>
          </a:p>
        </p:txBody>
      </p:sp>
      <p:sp>
        <p:nvSpPr>
          <p:cNvPr id="16" name="Rectangle: Rounded Corners 15">
            <a:extLst>
              <a:ext uri="{FF2B5EF4-FFF2-40B4-BE49-F238E27FC236}">
                <a16:creationId xmlns:a16="http://schemas.microsoft.com/office/drawing/2014/main" id="{79F40191-0F44-4FD1-82CC-ACB507C14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Tree>
    <p:extLst>
      <p:ext uri="{BB962C8B-B14F-4D97-AF65-F5344CB8AC3E}">
        <p14:creationId xmlns:p14="http://schemas.microsoft.com/office/powerpoint/2010/main" val="374930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window, person, building&#10;&#10;Description automatically generated">
            <a:extLst>
              <a:ext uri="{FF2B5EF4-FFF2-40B4-BE49-F238E27FC236}">
                <a16:creationId xmlns:a16="http://schemas.microsoft.com/office/drawing/2014/main" id="{32633F25-5754-F64D-9EF3-4398C34482E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64" r="26035" b="1"/>
          <a:stretch/>
        </p:blipFill>
        <p:spPr>
          <a:xfrm rot="5400000">
            <a:off x="5219952" y="-118181"/>
            <a:ext cx="6857999" cy="7094361"/>
          </a:xfrm>
          <a:prstGeom prst="rect">
            <a:avLst/>
          </a:prstGeom>
        </p:spPr>
      </p:pic>
      <p:sp>
        <p:nvSpPr>
          <p:cNvPr id="10" name="Rectangle 9">
            <a:extLst>
              <a:ext uri="{FF2B5EF4-FFF2-40B4-BE49-F238E27FC236}">
                <a16:creationId xmlns:a16="http://schemas.microsoft.com/office/drawing/2014/main" id="{A34066D6-1B59-4642-A86D-39464CEE97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c 11">
            <a:extLst>
              <a:ext uri="{FF2B5EF4-FFF2-40B4-BE49-F238E27FC236}">
                <a16:creationId xmlns:a16="http://schemas.microsoft.com/office/drawing/2014/main" id="{18E928D9-3091-4385-B979-265D55AD02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0BEEB5-5E61-044D-8520-2A923980025C}"/>
              </a:ext>
            </a:extLst>
          </p:cNvPr>
          <p:cNvSpPr>
            <a:spLocks noGrp="1"/>
          </p:cNvSpPr>
          <p:nvPr>
            <p:ph type="title"/>
          </p:nvPr>
        </p:nvSpPr>
        <p:spPr>
          <a:xfrm>
            <a:off x="739738" y="1487925"/>
            <a:ext cx="4092525" cy="2798604"/>
          </a:xfrm>
        </p:spPr>
        <p:txBody>
          <a:bodyPr vert="horz" lIns="91440" tIns="45720" rIns="91440" bIns="45720" rtlCol="0" anchor="b">
            <a:normAutofit/>
          </a:bodyPr>
          <a:lstStyle/>
          <a:p>
            <a:pPr algn="ctr"/>
            <a:r>
              <a:rPr lang="az-Latn-AZ" sz="6000" dirty="0">
                <a:solidFill>
                  <a:srgbClr val="FFFFFF"/>
                </a:solidFill>
              </a:rPr>
              <a:t>Açıq havada  dırmanma divarı</a:t>
            </a:r>
            <a:endParaRPr lang="en-US" sz="6000" dirty="0">
              <a:solidFill>
                <a:srgbClr val="FFFFFF"/>
              </a:solidFill>
            </a:endParaRPr>
          </a:p>
        </p:txBody>
      </p:sp>
      <p:sp>
        <p:nvSpPr>
          <p:cNvPr id="14" name="Oval 13">
            <a:extLst>
              <a:ext uri="{FF2B5EF4-FFF2-40B4-BE49-F238E27FC236}">
                <a16:creationId xmlns:a16="http://schemas.microsoft.com/office/drawing/2014/main" id="{7D602432-D774-4CF5-94E8-7D52D01059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BF9EBB4-5078-47B2-AAA0-DF4A88D818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233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749" t="31818" r="2342"/>
          <a:stretch/>
        </p:blipFill>
        <p:spPr>
          <a:xfrm>
            <a:off x="19" y="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err="1"/>
              <a:t>Dağ</a:t>
            </a:r>
            <a:r>
              <a:rPr lang="az-Latn-AZ" sz="6600" dirty="0"/>
              <a:t> bazası</a:t>
            </a:r>
            <a:endParaRPr lang="en-US" sz="6600" dirty="0"/>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1B82F2-4F65-4B22-A2EA-204CE2FE3F39}"/>
              </a:ext>
            </a:extLst>
          </p:cNvPr>
          <p:cNvSpPr txBox="1"/>
          <p:nvPr/>
        </p:nvSpPr>
        <p:spPr>
          <a:xfrm>
            <a:off x="219021" y="5669805"/>
            <a:ext cx="9264094" cy="400110"/>
          </a:xfrm>
          <a:prstGeom prst="rect">
            <a:avLst/>
          </a:prstGeom>
          <a:noFill/>
        </p:spPr>
        <p:txBody>
          <a:bodyPr wrap="square">
            <a:spAutoFit/>
          </a:bodyPr>
          <a:lstStyle/>
          <a:p>
            <a:r>
              <a:rPr lang="en-US" sz="2000" dirty="0" err="1">
                <a:latin typeface="+mj-lt"/>
              </a:rPr>
              <a:t>Qərbi</a:t>
            </a:r>
            <a:r>
              <a:rPr lang="en-US" sz="2000" dirty="0">
                <a:latin typeface="+mj-lt"/>
              </a:rPr>
              <a:t> </a:t>
            </a:r>
            <a:r>
              <a:rPr lang="en-US" sz="2000" dirty="0" err="1">
                <a:latin typeface="+mj-lt"/>
              </a:rPr>
              <a:t>Kaspi</a:t>
            </a:r>
            <a:r>
              <a:rPr lang="en-US" sz="2000" dirty="0">
                <a:latin typeface="+mj-lt"/>
              </a:rPr>
              <a:t> </a:t>
            </a:r>
            <a:r>
              <a:rPr lang="en-US" sz="2000" dirty="0" err="1">
                <a:latin typeface="+mj-lt"/>
              </a:rPr>
              <a:t>Universitetinin</a:t>
            </a:r>
            <a:r>
              <a:rPr lang="en-US" sz="2000" dirty="0">
                <a:latin typeface="+mj-lt"/>
              </a:rPr>
              <a:t> </a:t>
            </a:r>
            <a:r>
              <a:rPr lang="az-Latn-AZ" sz="2000" dirty="0">
                <a:latin typeface="+mj-lt"/>
              </a:rPr>
              <a:t>dağ</a:t>
            </a:r>
            <a:r>
              <a:rPr lang="en-US" sz="2000" dirty="0">
                <a:latin typeface="+mj-lt"/>
              </a:rPr>
              <a:t> </a:t>
            </a:r>
            <a:r>
              <a:rPr lang="en-US" sz="2000" dirty="0" err="1">
                <a:latin typeface="+mj-lt"/>
              </a:rPr>
              <a:t>bazası</a:t>
            </a:r>
            <a:r>
              <a:rPr lang="en-US" sz="2000" dirty="0">
                <a:latin typeface="+mj-lt"/>
              </a:rPr>
              <a:t> </a:t>
            </a:r>
            <a:r>
              <a:rPr lang="en-US" sz="2000" dirty="0" err="1">
                <a:latin typeface="+mj-lt"/>
              </a:rPr>
              <a:t>Xınalıqda</a:t>
            </a:r>
            <a:r>
              <a:rPr lang="en-US" sz="2000" dirty="0">
                <a:latin typeface="+mj-lt"/>
              </a:rPr>
              <a:t> </a:t>
            </a:r>
            <a:r>
              <a:rPr lang="en-US" sz="2000" dirty="0" err="1">
                <a:latin typeface="+mj-lt"/>
              </a:rPr>
              <a:t>yerləşir</a:t>
            </a:r>
            <a:r>
              <a:rPr lang="ru-RU" sz="2000" dirty="0">
                <a:latin typeface="+mj-lt"/>
              </a:rPr>
              <a:t>.</a:t>
            </a:r>
          </a:p>
        </p:txBody>
      </p:sp>
    </p:spTree>
    <p:extLst>
      <p:ext uri="{BB962C8B-B14F-4D97-AF65-F5344CB8AC3E}">
        <p14:creationId xmlns:p14="http://schemas.microsoft.com/office/powerpoint/2010/main" val="221984358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B946D7-1CA4-446E-8795-007CACFDEB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92416F2-BC84-4D7C-80C6-6296C10C3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410E71-3F39-AD4D-B154-635E0644CC59}"/>
              </a:ext>
            </a:extLst>
          </p:cNvPr>
          <p:cNvSpPr>
            <a:spLocks noGrp="1"/>
          </p:cNvSpPr>
          <p:nvPr>
            <p:ph type="title"/>
          </p:nvPr>
        </p:nvSpPr>
        <p:spPr>
          <a:xfrm>
            <a:off x="1537096" y="1666340"/>
            <a:ext cx="9117807" cy="2105026"/>
          </a:xfrm>
        </p:spPr>
        <p:txBody>
          <a:bodyPr vert="horz" lIns="91440" tIns="45720" rIns="91440" bIns="45720" rtlCol="0" anchor="b">
            <a:normAutofit/>
          </a:bodyPr>
          <a:lstStyle/>
          <a:p>
            <a:pPr algn="ctr"/>
            <a:r>
              <a:rPr lang="en-US" sz="6000" kern="1200" dirty="0" err="1">
                <a:solidFill>
                  <a:schemeClr val="tx1"/>
                </a:solidFill>
                <a:latin typeface="+mj-lt"/>
                <a:ea typeface="+mj-ea"/>
                <a:cs typeface="+mj-cs"/>
              </a:rPr>
              <a:t>Diqqətinizə</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görə</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təşəkkür</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edirik</a:t>
            </a:r>
            <a:r>
              <a:rPr lang="en-US" sz="6000" kern="1200" dirty="0">
                <a:solidFill>
                  <a:schemeClr val="tx1"/>
                </a:solidFill>
                <a:latin typeface="+mj-lt"/>
                <a:ea typeface="+mj-ea"/>
                <a:cs typeface="+mj-cs"/>
              </a:rPr>
              <a:t>!</a:t>
            </a:r>
          </a:p>
        </p:txBody>
      </p:sp>
      <p:cxnSp>
        <p:nvCxnSpPr>
          <p:cNvPr id="13" name="Straight Connector 12">
            <a:extLst>
              <a:ext uri="{FF2B5EF4-FFF2-40B4-BE49-F238E27FC236}">
                <a16:creationId xmlns:a16="http://schemas.microsoft.com/office/drawing/2014/main" id="{2330623A-AB89-4E04-AC9A-2BAFBF85AE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352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4254" y="1023384"/>
            <a:ext cx="5558489" cy="1325563"/>
          </a:xfrm>
        </p:spPr>
        <p:txBody>
          <a:bodyPr>
            <a:normAutofit fontScale="90000"/>
          </a:bodyPr>
          <a:lstStyle/>
          <a:p>
            <a:r>
              <a:rPr lang="az-Latn-AZ" dirty="0"/>
              <a:t>Dağçılıq klubu</a:t>
            </a:r>
            <a:r>
              <a:rPr lang="en-US" dirty="0"/>
              <a:t> </a:t>
            </a:r>
            <a:r>
              <a:rPr lang="en-US" dirty="0" err="1"/>
              <a:t>hansı</a:t>
            </a:r>
            <a:r>
              <a:rPr lang="en-US" dirty="0"/>
              <a:t> </a:t>
            </a:r>
            <a:r>
              <a:rPr lang="az-Latn-AZ" dirty="0"/>
              <a:t>beynalxalq </a:t>
            </a:r>
            <a:r>
              <a:rPr lang="en-US" dirty="0" err="1"/>
              <a:t>dağ</a:t>
            </a:r>
            <a:r>
              <a:rPr lang="en-US" dirty="0"/>
              <a:t> </a:t>
            </a:r>
            <a:r>
              <a:rPr lang="az-Latn-AZ" dirty="0"/>
              <a:t>t</a:t>
            </a:r>
            <a:r>
              <a:rPr lang="en-US" dirty="0" err="1"/>
              <a:t>əşkilatın</a:t>
            </a:r>
            <a:r>
              <a:rPr lang="az-Latn-AZ" dirty="0"/>
              <a:t> üzvüdür?</a:t>
            </a:r>
            <a:endParaRPr lang="ru-RU" dirty="0"/>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795460" y="2871849"/>
            <a:ext cx="5558489" cy="4351338"/>
          </a:xfrm>
        </p:spPr>
        <p:txBody>
          <a:bodyPr>
            <a:normAutofit/>
          </a:bodyPr>
          <a:lstStyle/>
          <a:p>
            <a:r>
              <a:rPr lang="az-Latn-AZ" dirty="0"/>
              <a:t>2020-ci ildən </a:t>
            </a:r>
            <a:r>
              <a:rPr lang="en-US" dirty="0"/>
              <a:t>Beynəlxalq </a:t>
            </a:r>
            <a:r>
              <a:rPr lang="en-US" dirty="0" err="1"/>
              <a:t>qayayadırmanma</a:t>
            </a:r>
            <a:r>
              <a:rPr lang="en-US" dirty="0"/>
              <a:t> və </a:t>
            </a:r>
            <a:r>
              <a:rPr lang="en-US" dirty="0" err="1"/>
              <a:t>Alpinizm</a:t>
            </a:r>
            <a:r>
              <a:rPr lang="en-US" dirty="0"/>
              <a:t> </a:t>
            </a:r>
            <a:r>
              <a:rPr lang="en-US" dirty="0" err="1"/>
              <a:t>Federasiyası</a:t>
            </a:r>
            <a:r>
              <a:rPr lang="en-US" dirty="0"/>
              <a:t> (UIAA)</a:t>
            </a:r>
            <a:r>
              <a:rPr lang="az-Latn-AZ" dirty="0"/>
              <a:t>.</a:t>
            </a:r>
            <a:endParaRPr lang="ru-RU"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3"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512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359" y="1209086"/>
            <a:ext cx="4426528" cy="4064925"/>
          </a:xfrm>
        </p:spPr>
        <p:txBody>
          <a:bodyPr anchor="ctr">
            <a:normAutofit/>
          </a:bodyPr>
          <a:lstStyle/>
          <a:p>
            <a:r>
              <a:rPr lang="en-US" sz="5000" dirty="0" err="1"/>
              <a:t>Universitet</a:t>
            </a:r>
            <a:r>
              <a:rPr lang="en-US" sz="5000" dirty="0"/>
              <a:t> </a:t>
            </a:r>
            <a:r>
              <a:rPr lang="en-US" sz="5000" dirty="0" err="1"/>
              <a:t>hansı</a:t>
            </a:r>
            <a:r>
              <a:rPr lang="en-US" sz="5000" dirty="0"/>
              <a:t> </a:t>
            </a:r>
            <a:r>
              <a:rPr lang="en-US" sz="5000" dirty="0" err="1"/>
              <a:t>ekspedisiyalarda</a:t>
            </a:r>
            <a:r>
              <a:rPr lang="en-US" sz="5000" dirty="0"/>
              <a:t> </a:t>
            </a:r>
            <a:r>
              <a:rPr lang="en-US" sz="5000" dirty="0" err="1"/>
              <a:t>iştirak</a:t>
            </a:r>
            <a:r>
              <a:rPr lang="en-US" sz="5000" dirty="0"/>
              <a:t> e</a:t>
            </a:r>
            <a:r>
              <a:rPr lang="az-Latn-AZ" sz="5000" dirty="0"/>
              <a:t>dib</a:t>
            </a:r>
            <a:r>
              <a:rPr lang="en-US" sz="5000" dirty="0"/>
              <a:t>?</a:t>
            </a:r>
            <a:endParaRPr lang="ru-RU" sz="5000" dirty="0"/>
          </a:p>
        </p:txBody>
      </p:sp>
      <p:grpSp>
        <p:nvGrpSpPr>
          <p:cNvPr id="13" name="Group 12">
            <a:extLst>
              <a:ext uri="{FF2B5EF4-FFF2-40B4-BE49-F238E27FC236}">
                <a16:creationId xmlns:a16="http://schemas.microsoft.com/office/drawing/2014/main" id="{22725F33-435F-480E-996D-205671CDC40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594360" y="73152"/>
            <a:chExt cx="1178966" cy="232963"/>
          </a:xfrm>
        </p:grpSpPr>
        <p:sp>
          <p:nvSpPr>
            <p:cNvPr id="14" name="Rectangle 64">
              <a:extLst>
                <a:ext uri="{FF2B5EF4-FFF2-40B4-BE49-F238E27FC236}">
                  <a16:creationId xmlns:a16="http://schemas.microsoft.com/office/drawing/2014/main" id="{07687CC5-056E-447F-A348-E9196E738B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418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4B7194FF-E2A4-49A6-A54A-A0B6A1AC24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418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7ED6E1D0-56BF-487D-9BD1-5D8FD79389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922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AD27C1B6-91C6-4DFC-99E9-F0B83DC5DC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922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B4A16B45-8536-4A38-B36E-A26F7ACEDA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4427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F64F5F52-7BB7-4B43-BB5B-67DB666895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4427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789C00E1-E374-485E-A40E-BCF0E6C8AD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1931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9AEDDA19-1BE9-4BD1-A087-1107139056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1931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9BF3970B-5A82-4527-AB38-536DF5FCFD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436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B0A9D7D8-F150-43E1-83AD-CE553B3BD7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436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5F94325E-CD9B-4404-A2CF-D130B5387D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1895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7E5DF248-D56C-4D96-920E-D1FC7FDDA6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1895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C0B1AD48-9001-4AEF-AA30-56CAEC2B73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400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4864399F-6339-4CD7-A92C-52BA2D57AA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400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BA4AC9BF-79DA-4D77-8227-BC5CC7563E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46904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4310BC6-6BB6-49A0-88BA-4302E8E4F8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46904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4840B5CD-1F12-405E-89D3-92A9D17389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4409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AD8181A7-FF60-4734-B51C-E622917E1B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4409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BF5BAC90-7E94-452F-B85C-17EB7C2486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21913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7DABFDCB-F31D-4192-A6C4-9841F0E4E5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21913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044D453-4C9B-4091-9430-A5BD6BD3859C}"/>
              </a:ext>
            </a:extLst>
          </p:cNvPr>
          <p:cNvGraphicFramePr>
            <a:graphicFrameLocks noGrp="1"/>
          </p:cNvGraphicFramePr>
          <p:nvPr>
            <p:ph idx="1"/>
            <p:extLst>
              <p:ext uri="{D42A27DB-BD31-4B8C-83A1-F6EECF244321}">
                <p14:modId xmlns:p14="http://schemas.microsoft.com/office/powerpoint/2010/main" val="76455966"/>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180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07636F8-F6A8-4A21-A5B0-C8F356E48E72}"/>
              </a:ext>
            </a:extLst>
          </p:cNvPr>
          <p:cNvPicPr>
            <a:picLocks noChangeAspect="1"/>
          </p:cNvPicPr>
          <p:nvPr/>
        </p:nvPicPr>
        <p:blipFill rotWithShape="1">
          <a:blip r:embed="rId2"/>
          <a:srcRect l="11906" r="12709"/>
          <a:stretch/>
        </p:blipFill>
        <p:spPr>
          <a:xfrm>
            <a:off x="167028" y="1682746"/>
            <a:ext cx="4293254" cy="31168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8" name="TextBox 17">
            <a:extLst>
              <a:ext uri="{FF2B5EF4-FFF2-40B4-BE49-F238E27FC236}">
                <a16:creationId xmlns:a16="http://schemas.microsoft.com/office/drawing/2014/main" id="{1EAC2987-CA9C-46A2-9B8C-7CE62FA0992E}"/>
              </a:ext>
            </a:extLst>
          </p:cNvPr>
          <p:cNvSpPr txBox="1"/>
          <p:nvPr/>
        </p:nvSpPr>
        <p:spPr>
          <a:xfrm>
            <a:off x="4266968" y="514940"/>
            <a:ext cx="7564690" cy="5324535"/>
          </a:xfrm>
          <a:prstGeom prst="rect">
            <a:avLst/>
          </a:prstGeom>
          <a:noFill/>
        </p:spPr>
        <p:txBody>
          <a:bodyPr wrap="square">
            <a:spAutoFit/>
          </a:bodyPr>
          <a:lstStyle/>
          <a:p>
            <a:pPr algn="ctr"/>
            <a:r>
              <a:rPr lang="en-US" sz="2000" b="1" i="1" dirty="0" err="1">
                <a:latin typeface="+mj-lt"/>
              </a:rPr>
              <a:t>Azərbaycan-Antarktida</a:t>
            </a:r>
            <a:r>
              <a:rPr lang="en-US" sz="2000" b="1" i="1" dirty="0">
                <a:latin typeface="+mj-lt"/>
              </a:rPr>
              <a:t> </a:t>
            </a:r>
            <a:r>
              <a:rPr lang="en-US" sz="2000" b="1" i="1" dirty="0" err="1">
                <a:latin typeface="+mj-lt"/>
              </a:rPr>
              <a:t>Ekspedisiyas</a:t>
            </a:r>
            <a:r>
              <a:rPr lang="az-Latn-AZ" sz="2000" b="1" i="1" dirty="0">
                <a:latin typeface="+mj-lt"/>
              </a:rPr>
              <a:t>ı</a:t>
            </a:r>
            <a:r>
              <a:rPr lang="en-US" sz="2000" b="1" i="1" dirty="0">
                <a:latin typeface="+mj-lt"/>
              </a:rPr>
              <a:t>(AAE)</a:t>
            </a:r>
            <a:r>
              <a:rPr lang="az-Latn-AZ" sz="2000" dirty="0">
                <a:latin typeface="+mj-lt"/>
              </a:rPr>
              <a:t/>
            </a:r>
            <a:br>
              <a:rPr lang="az-Latn-AZ" sz="2000" dirty="0">
                <a:latin typeface="+mj-lt"/>
              </a:rPr>
            </a:br>
            <a:r>
              <a:rPr lang="en-US" sz="2000" dirty="0">
                <a:latin typeface="+mj-lt"/>
              </a:rPr>
              <a:t>24 </a:t>
            </a:r>
            <a:r>
              <a:rPr lang="en-US" sz="2000" dirty="0" err="1">
                <a:latin typeface="+mj-lt"/>
              </a:rPr>
              <a:t>dekabr</a:t>
            </a:r>
            <a:r>
              <a:rPr lang="en-US" sz="2000" dirty="0">
                <a:latin typeface="+mj-lt"/>
              </a:rPr>
              <a:t> 2008-ci </a:t>
            </a:r>
            <a:r>
              <a:rPr lang="en-US" sz="2000" dirty="0" err="1">
                <a:latin typeface="+mj-lt"/>
              </a:rPr>
              <a:t>ildən</a:t>
            </a:r>
            <a:r>
              <a:rPr lang="en-US" sz="2000" dirty="0">
                <a:latin typeface="+mj-lt"/>
              </a:rPr>
              <a:t> 31yanvar</a:t>
            </a:r>
            <a:r>
              <a:rPr lang="az-Latn-AZ" sz="2000" dirty="0">
                <a:latin typeface="+mj-lt"/>
              </a:rPr>
              <a:t> </a:t>
            </a:r>
            <a:r>
              <a:rPr lang="en-US" sz="2000" dirty="0">
                <a:latin typeface="+mj-lt"/>
              </a:rPr>
              <a:t>2009-cu </a:t>
            </a:r>
            <a:r>
              <a:rPr lang="en-US" sz="2000" dirty="0" err="1">
                <a:latin typeface="+mj-lt"/>
              </a:rPr>
              <a:t>ilə</a:t>
            </a:r>
            <a:r>
              <a:rPr lang="en-US" sz="2000" dirty="0">
                <a:latin typeface="+mj-lt"/>
              </a:rPr>
              <a:t> </a:t>
            </a:r>
            <a:r>
              <a:rPr lang="en-US" sz="2000" dirty="0" err="1">
                <a:latin typeface="+mj-lt"/>
              </a:rPr>
              <a:t>kimi</a:t>
            </a:r>
            <a:r>
              <a:rPr lang="en-US" sz="2000" dirty="0">
                <a:latin typeface="+mj-lt"/>
              </a:rPr>
              <a:t> </a:t>
            </a:r>
            <a:r>
              <a:rPr lang="en-US" sz="2000" dirty="0" err="1">
                <a:latin typeface="+mj-lt"/>
              </a:rPr>
              <a:t>Antarktida</a:t>
            </a:r>
            <a:r>
              <a:rPr lang="en-US" sz="2000" dirty="0">
                <a:latin typeface="+mj-lt"/>
              </a:rPr>
              <a:t> </a:t>
            </a:r>
            <a:r>
              <a:rPr lang="en-US" sz="2000" dirty="0" err="1">
                <a:latin typeface="+mj-lt"/>
              </a:rPr>
              <a:t>materikində</a:t>
            </a:r>
            <a:r>
              <a:rPr lang="en-US" sz="2000" dirty="0">
                <a:latin typeface="+mj-lt"/>
              </a:rPr>
              <a:t> </a:t>
            </a:r>
            <a:r>
              <a:rPr lang="en-US" sz="2000" dirty="0" err="1">
                <a:latin typeface="+mj-lt"/>
              </a:rPr>
              <a:t>apardığı</a:t>
            </a:r>
            <a:r>
              <a:rPr lang="en-US" sz="2000" dirty="0">
                <a:latin typeface="+mj-lt"/>
              </a:rPr>
              <a:t> </a:t>
            </a:r>
            <a:r>
              <a:rPr lang="en-US" sz="2000" dirty="0" err="1">
                <a:latin typeface="+mj-lt"/>
              </a:rPr>
              <a:t>tədqiqat</a:t>
            </a:r>
            <a:r>
              <a:rPr lang="en-US" sz="2000" dirty="0">
                <a:latin typeface="+mj-lt"/>
              </a:rPr>
              <a:t> və </a:t>
            </a:r>
            <a:r>
              <a:rPr lang="en-US" sz="2000" dirty="0" err="1">
                <a:latin typeface="+mj-lt"/>
              </a:rPr>
              <a:t>müşahidə</a:t>
            </a:r>
            <a:r>
              <a:rPr lang="en-US" sz="2000" dirty="0">
                <a:latin typeface="+mj-lt"/>
              </a:rPr>
              <a:t> </a:t>
            </a:r>
            <a:r>
              <a:rPr lang="en-US" sz="2000" dirty="0" err="1">
                <a:latin typeface="+mj-lt"/>
              </a:rPr>
              <a:t>işləri</a:t>
            </a:r>
            <a:r>
              <a:rPr lang="en-US" sz="2000" dirty="0">
                <a:latin typeface="+mj-lt"/>
              </a:rPr>
              <a:t> </a:t>
            </a:r>
            <a:r>
              <a:rPr lang="en-US" sz="2000" dirty="0" err="1">
                <a:latin typeface="+mj-lt"/>
              </a:rPr>
              <a:t>xüsusi</a:t>
            </a:r>
            <a:r>
              <a:rPr lang="az-Latn-AZ" sz="2000" dirty="0">
                <a:latin typeface="+mj-lt"/>
              </a:rPr>
              <a:t> </a:t>
            </a:r>
            <a:r>
              <a:rPr lang="en-US" sz="2000" dirty="0" err="1">
                <a:latin typeface="+mj-lt"/>
              </a:rPr>
              <a:t>əhəmiyyət</a:t>
            </a:r>
            <a:r>
              <a:rPr lang="en-US" sz="2000" dirty="0">
                <a:latin typeface="+mj-lt"/>
              </a:rPr>
              <a:t> </a:t>
            </a:r>
            <a:r>
              <a:rPr lang="en-US" sz="2000" dirty="0" err="1">
                <a:latin typeface="+mj-lt"/>
              </a:rPr>
              <a:t>kəsb</a:t>
            </a:r>
            <a:r>
              <a:rPr lang="en-US" sz="2000" dirty="0">
                <a:latin typeface="+mj-lt"/>
              </a:rPr>
              <a:t> </a:t>
            </a:r>
            <a:r>
              <a:rPr lang="en-US" sz="2000" dirty="0" err="1">
                <a:latin typeface="+mj-lt"/>
              </a:rPr>
              <a:t>edir.Antarktidaya</a:t>
            </a:r>
            <a:r>
              <a:rPr lang="en-US" sz="2000" dirty="0">
                <a:latin typeface="+mj-lt"/>
              </a:rPr>
              <a:t> </a:t>
            </a:r>
            <a:r>
              <a:rPr lang="en-US" sz="2000" dirty="0" err="1">
                <a:latin typeface="+mj-lt"/>
              </a:rPr>
              <a:t>yollanan</a:t>
            </a:r>
            <a:r>
              <a:rPr lang="en-US" sz="2000" dirty="0">
                <a:latin typeface="+mj-lt"/>
              </a:rPr>
              <a:t> </a:t>
            </a:r>
            <a:r>
              <a:rPr lang="en-US" sz="2000" dirty="0" err="1">
                <a:latin typeface="+mj-lt"/>
              </a:rPr>
              <a:t>ekspedisiyaya</a:t>
            </a:r>
            <a:r>
              <a:rPr lang="en-US" sz="2000" dirty="0">
                <a:latin typeface="+mj-lt"/>
              </a:rPr>
              <a:t>  </a:t>
            </a:r>
            <a:r>
              <a:rPr lang="en-US" sz="2000" dirty="0" err="1">
                <a:latin typeface="+mj-lt"/>
              </a:rPr>
              <a:t>Qərbi</a:t>
            </a:r>
            <a:r>
              <a:rPr lang="en-US" sz="2000" dirty="0">
                <a:latin typeface="+mj-lt"/>
              </a:rPr>
              <a:t> </a:t>
            </a:r>
            <a:r>
              <a:rPr lang="en-US" sz="2000" dirty="0" err="1">
                <a:latin typeface="+mj-lt"/>
              </a:rPr>
              <a:t>Kaspi</a:t>
            </a:r>
            <a:r>
              <a:rPr lang="az-Latn-AZ" sz="2000" dirty="0">
                <a:latin typeface="+mj-lt"/>
              </a:rPr>
              <a:t> </a:t>
            </a:r>
            <a:r>
              <a:rPr lang="en-US" sz="2000" dirty="0" err="1">
                <a:latin typeface="+mj-lt"/>
              </a:rPr>
              <a:t>Universitetinin</a:t>
            </a:r>
            <a:r>
              <a:rPr lang="en-US" sz="2000" dirty="0">
                <a:latin typeface="+mj-lt"/>
              </a:rPr>
              <a:t> </a:t>
            </a:r>
            <a:r>
              <a:rPr lang="en-US" sz="2000" dirty="0" err="1">
                <a:latin typeface="+mj-lt"/>
              </a:rPr>
              <a:t>Qəyyumlar</a:t>
            </a:r>
            <a:r>
              <a:rPr lang="en-US" sz="2000" dirty="0">
                <a:latin typeface="+mj-lt"/>
              </a:rPr>
              <a:t> </a:t>
            </a:r>
            <a:r>
              <a:rPr lang="en-US" sz="2000" dirty="0" err="1">
                <a:latin typeface="+mj-lt"/>
              </a:rPr>
              <a:t>Şurasının</a:t>
            </a:r>
            <a:r>
              <a:rPr lang="en-US" sz="2000" dirty="0">
                <a:latin typeface="+mj-lt"/>
              </a:rPr>
              <a:t> </a:t>
            </a:r>
            <a:r>
              <a:rPr lang="en-US" sz="2000" dirty="0" err="1">
                <a:latin typeface="+mj-lt"/>
              </a:rPr>
              <a:t>sədri</a:t>
            </a:r>
            <a:r>
              <a:rPr lang="en-US" sz="2000" dirty="0">
                <a:latin typeface="+mj-lt"/>
              </a:rPr>
              <a:t> </a:t>
            </a:r>
            <a:r>
              <a:rPr lang="en-US" sz="2000" dirty="0" err="1">
                <a:latin typeface="+mj-lt"/>
              </a:rPr>
              <a:t>Hüseyn</a:t>
            </a:r>
            <a:r>
              <a:rPr lang="en-US" sz="2000" dirty="0">
                <a:latin typeface="+mj-lt"/>
              </a:rPr>
              <a:t> </a:t>
            </a:r>
            <a:r>
              <a:rPr lang="en-US" sz="2000" dirty="0" err="1">
                <a:latin typeface="+mj-lt"/>
              </a:rPr>
              <a:t>Bağırov</a:t>
            </a:r>
            <a:r>
              <a:rPr lang="en-US" sz="2000" dirty="0">
                <a:latin typeface="+mj-lt"/>
              </a:rPr>
              <a:t> </a:t>
            </a:r>
            <a:r>
              <a:rPr lang="en-US" sz="2000" dirty="0" err="1">
                <a:latin typeface="+mj-lt"/>
              </a:rPr>
              <a:t>rəhbərlik</a:t>
            </a:r>
            <a:r>
              <a:rPr lang="en-US" sz="2000" dirty="0">
                <a:latin typeface="+mj-lt"/>
              </a:rPr>
              <a:t> </a:t>
            </a:r>
            <a:r>
              <a:rPr lang="en-US" sz="2000" dirty="0" err="1">
                <a:latin typeface="+mj-lt"/>
              </a:rPr>
              <a:t>etmişdir</a:t>
            </a:r>
            <a:r>
              <a:rPr lang="en-US" sz="2000" dirty="0">
                <a:latin typeface="+mj-lt"/>
              </a:rPr>
              <a:t>.</a:t>
            </a:r>
          </a:p>
          <a:p>
            <a:pPr algn="ctr"/>
            <a:r>
              <a:rPr lang="en-US" sz="2000" dirty="0">
                <a:latin typeface="+mj-lt"/>
              </a:rPr>
              <a:t> </a:t>
            </a:r>
            <a:r>
              <a:rPr lang="en-US" sz="2000" dirty="0" err="1">
                <a:latin typeface="+mj-lt"/>
              </a:rPr>
              <a:t>Ekspedisiya</a:t>
            </a:r>
            <a:r>
              <a:rPr lang="en-US" sz="2000" dirty="0">
                <a:latin typeface="+mj-lt"/>
              </a:rPr>
              <a:t> </a:t>
            </a:r>
            <a:r>
              <a:rPr lang="en-US" sz="2000" dirty="0" err="1">
                <a:latin typeface="+mj-lt"/>
              </a:rPr>
              <a:t>Antarktidada</a:t>
            </a:r>
            <a:r>
              <a:rPr lang="en-US" sz="2000" dirty="0">
                <a:latin typeface="+mj-lt"/>
              </a:rPr>
              <a:t> </a:t>
            </a:r>
            <a:r>
              <a:rPr lang="en-US" sz="2000" dirty="0" err="1">
                <a:latin typeface="+mj-lt"/>
              </a:rPr>
              <a:t>olduğu</a:t>
            </a:r>
            <a:r>
              <a:rPr lang="en-US" sz="2000" dirty="0">
                <a:latin typeface="+mj-lt"/>
              </a:rPr>
              <a:t> </a:t>
            </a:r>
            <a:r>
              <a:rPr lang="en-US" sz="2000" dirty="0" err="1">
                <a:latin typeface="+mj-lt"/>
              </a:rPr>
              <a:t>müddətdə</a:t>
            </a:r>
            <a:r>
              <a:rPr lang="en-US" sz="2000" dirty="0">
                <a:latin typeface="+mj-lt"/>
              </a:rPr>
              <a:t> </a:t>
            </a:r>
            <a:r>
              <a:rPr lang="en-US" sz="2000" dirty="0" err="1">
                <a:latin typeface="+mj-lt"/>
              </a:rPr>
              <a:t>beş</a:t>
            </a:r>
            <a:endParaRPr lang="en-US" sz="2000" dirty="0">
              <a:latin typeface="+mj-lt"/>
            </a:endParaRPr>
          </a:p>
          <a:p>
            <a:pPr algn="ctr"/>
            <a:r>
              <a:rPr lang="en-US" sz="2000" dirty="0" err="1">
                <a:latin typeface="+mj-lt"/>
              </a:rPr>
              <a:t>yüzdənartıq</a:t>
            </a:r>
            <a:r>
              <a:rPr lang="en-US" sz="2000" dirty="0">
                <a:latin typeface="+mj-lt"/>
              </a:rPr>
              <a:t> </a:t>
            </a:r>
            <a:r>
              <a:rPr lang="en-US" sz="2000" dirty="0" err="1">
                <a:latin typeface="+mj-lt"/>
              </a:rPr>
              <a:t>meteroloji</a:t>
            </a:r>
            <a:r>
              <a:rPr lang="en-US" sz="2000" dirty="0">
                <a:latin typeface="+mj-lt"/>
              </a:rPr>
              <a:t> </a:t>
            </a:r>
            <a:r>
              <a:rPr lang="en-US" sz="2000" dirty="0" err="1">
                <a:latin typeface="+mj-lt"/>
              </a:rPr>
              <a:t>müşahidə</a:t>
            </a:r>
            <a:r>
              <a:rPr lang="en-US" sz="2000" dirty="0">
                <a:latin typeface="+mj-lt"/>
              </a:rPr>
              <a:t> </a:t>
            </a:r>
            <a:r>
              <a:rPr lang="en-US" sz="2000" dirty="0" err="1">
                <a:latin typeface="+mj-lt"/>
              </a:rPr>
              <a:t>aparmış</a:t>
            </a:r>
            <a:r>
              <a:rPr lang="en-US" sz="2000" dirty="0">
                <a:latin typeface="+mj-lt"/>
              </a:rPr>
              <a:t>, </a:t>
            </a:r>
            <a:r>
              <a:rPr lang="en-US" sz="2000" dirty="0" err="1">
                <a:latin typeface="+mj-lt"/>
              </a:rPr>
              <a:t>çoxlu</a:t>
            </a:r>
            <a:r>
              <a:rPr lang="en-US" sz="2000" dirty="0">
                <a:latin typeface="+mj-lt"/>
              </a:rPr>
              <a:t> </a:t>
            </a:r>
            <a:r>
              <a:rPr lang="en-US" sz="2000" dirty="0" err="1">
                <a:latin typeface="+mj-lt"/>
              </a:rPr>
              <a:t>sayda</a:t>
            </a:r>
            <a:r>
              <a:rPr lang="en-US" sz="2000" dirty="0">
                <a:latin typeface="+mj-lt"/>
              </a:rPr>
              <a:t> </a:t>
            </a:r>
            <a:r>
              <a:rPr lang="en-US" sz="2000" dirty="0" err="1">
                <a:latin typeface="+mj-lt"/>
              </a:rPr>
              <a:t>süxur</a:t>
            </a:r>
            <a:r>
              <a:rPr lang="en-US" sz="2000" dirty="0">
                <a:latin typeface="+mj-lt"/>
              </a:rPr>
              <a:t> və mineral</a:t>
            </a:r>
          </a:p>
          <a:p>
            <a:pPr algn="ctr"/>
            <a:r>
              <a:rPr lang="en-US" sz="2000" dirty="0" err="1">
                <a:latin typeface="+mj-lt"/>
              </a:rPr>
              <a:t>nümunələrin</a:t>
            </a:r>
            <a:r>
              <a:rPr lang="en-US" sz="2000" dirty="0">
                <a:latin typeface="+mj-lt"/>
              </a:rPr>
              <a:t> </a:t>
            </a:r>
            <a:r>
              <a:rPr lang="en-US" sz="2000" dirty="0" err="1">
                <a:latin typeface="+mj-lt"/>
              </a:rPr>
              <a:t>rəngarəngliyi</a:t>
            </a:r>
            <a:r>
              <a:rPr lang="en-US" sz="2000" dirty="0">
                <a:latin typeface="+mj-lt"/>
              </a:rPr>
              <a:t> </a:t>
            </a:r>
            <a:r>
              <a:rPr lang="en-US" sz="2000" dirty="0" err="1">
                <a:latin typeface="+mj-lt"/>
              </a:rPr>
              <a:t>kameral</a:t>
            </a:r>
            <a:r>
              <a:rPr lang="en-US" sz="2000" dirty="0">
                <a:latin typeface="+mj-lt"/>
              </a:rPr>
              <a:t> </a:t>
            </a:r>
            <a:r>
              <a:rPr lang="en-US" sz="2000" dirty="0" err="1">
                <a:latin typeface="+mj-lt"/>
              </a:rPr>
              <a:t>laborotoriya</a:t>
            </a:r>
            <a:r>
              <a:rPr lang="en-US" sz="2000" dirty="0">
                <a:latin typeface="+mj-lt"/>
              </a:rPr>
              <a:t> </a:t>
            </a:r>
            <a:r>
              <a:rPr lang="en-US" sz="2000" dirty="0" err="1">
                <a:latin typeface="+mj-lt"/>
              </a:rPr>
              <a:t>işləri</a:t>
            </a:r>
            <a:r>
              <a:rPr lang="en-US" sz="2000" dirty="0">
                <a:latin typeface="+mj-lt"/>
              </a:rPr>
              <a:t> , </a:t>
            </a:r>
            <a:r>
              <a:rPr lang="en-US" sz="2000" dirty="0" err="1">
                <a:latin typeface="+mj-lt"/>
              </a:rPr>
              <a:t>ən</a:t>
            </a:r>
            <a:r>
              <a:rPr lang="en-US" sz="2000" dirty="0">
                <a:latin typeface="+mj-lt"/>
              </a:rPr>
              <a:t> yeni </a:t>
            </a:r>
            <a:r>
              <a:rPr lang="en-US" sz="2000" dirty="0" err="1">
                <a:latin typeface="+mj-lt"/>
              </a:rPr>
              <a:t>növ</a:t>
            </a:r>
            <a:r>
              <a:rPr lang="en-US" sz="2000" dirty="0">
                <a:latin typeface="+mj-lt"/>
              </a:rPr>
              <a:t> </a:t>
            </a:r>
            <a:r>
              <a:rPr lang="en-US" sz="2000" dirty="0" err="1">
                <a:latin typeface="+mj-lt"/>
              </a:rPr>
              <a:t>analizlərin</a:t>
            </a:r>
            <a:r>
              <a:rPr lang="en-US" sz="2000" dirty="0">
                <a:latin typeface="+mj-lt"/>
              </a:rPr>
              <a:t> </a:t>
            </a:r>
            <a:r>
              <a:rPr lang="en-US" sz="2000" dirty="0" err="1">
                <a:latin typeface="+mj-lt"/>
              </a:rPr>
              <a:t>tətbiq</a:t>
            </a:r>
            <a:r>
              <a:rPr lang="az-Latn-AZ" sz="2000" dirty="0">
                <a:latin typeface="+mj-lt"/>
              </a:rPr>
              <a:t> </a:t>
            </a:r>
            <a:r>
              <a:rPr lang="en-US" sz="2000" dirty="0" err="1">
                <a:latin typeface="+mj-lt"/>
              </a:rPr>
              <a:t>əldə</a:t>
            </a:r>
            <a:r>
              <a:rPr lang="en-US" sz="2000" dirty="0">
                <a:latin typeface="+mj-lt"/>
              </a:rPr>
              <a:t> </a:t>
            </a:r>
            <a:r>
              <a:rPr lang="en-US" sz="2000" dirty="0" err="1">
                <a:latin typeface="+mj-lt"/>
              </a:rPr>
              <a:t>edilən</a:t>
            </a:r>
            <a:r>
              <a:rPr lang="en-US" sz="2000" dirty="0">
                <a:latin typeface="+mj-lt"/>
              </a:rPr>
              <a:t> </a:t>
            </a:r>
            <a:r>
              <a:rPr lang="en-US" sz="2000" dirty="0" err="1">
                <a:latin typeface="+mj-lt"/>
              </a:rPr>
              <a:t>nəticələr</a:t>
            </a:r>
            <a:r>
              <a:rPr lang="en-US" sz="2000" dirty="0">
                <a:latin typeface="+mj-lt"/>
              </a:rPr>
              <a:t>, </a:t>
            </a:r>
            <a:r>
              <a:rPr lang="en-US" sz="2000" dirty="0" err="1">
                <a:latin typeface="+mj-lt"/>
              </a:rPr>
              <a:t>Cənub</a:t>
            </a:r>
            <a:r>
              <a:rPr lang="en-US" sz="2000" dirty="0">
                <a:latin typeface="+mj-lt"/>
              </a:rPr>
              <a:t> </a:t>
            </a:r>
            <a:r>
              <a:rPr lang="en-US" sz="2000" dirty="0" err="1">
                <a:latin typeface="+mj-lt"/>
              </a:rPr>
              <a:t>qitəsinin</a:t>
            </a:r>
            <a:r>
              <a:rPr lang="en-US" sz="2000" dirty="0">
                <a:latin typeface="+mj-lt"/>
              </a:rPr>
              <a:t> </a:t>
            </a:r>
            <a:r>
              <a:rPr lang="en-US" sz="2000" dirty="0" err="1">
                <a:latin typeface="+mj-lt"/>
              </a:rPr>
              <a:t>geoloji</a:t>
            </a:r>
            <a:r>
              <a:rPr lang="en-US" sz="2000" dirty="0">
                <a:latin typeface="+mj-lt"/>
              </a:rPr>
              <a:t> </a:t>
            </a:r>
            <a:r>
              <a:rPr lang="en-US" sz="2000" dirty="0" err="1">
                <a:latin typeface="+mj-lt"/>
              </a:rPr>
              <a:t>quruluşu</a:t>
            </a:r>
            <a:r>
              <a:rPr lang="en-US" sz="2000" dirty="0">
                <a:latin typeface="+mj-lt"/>
              </a:rPr>
              <a:t>, </a:t>
            </a:r>
            <a:r>
              <a:rPr lang="en-US" sz="2000" dirty="0" err="1">
                <a:latin typeface="+mj-lt"/>
              </a:rPr>
              <a:t>tektonikası</a:t>
            </a:r>
            <a:r>
              <a:rPr lang="en-US" sz="2000" dirty="0">
                <a:latin typeface="+mj-lt"/>
              </a:rPr>
              <a:t> və </a:t>
            </a:r>
            <a:r>
              <a:rPr lang="en-US" sz="2000" dirty="0" err="1">
                <a:latin typeface="+mj-lt"/>
              </a:rPr>
              <a:t>maqnitizmi</a:t>
            </a:r>
            <a:r>
              <a:rPr lang="az-Latn-AZ" sz="2000" dirty="0">
                <a:latin typeface="+mj-lt"/>
              </a:rPr>
              <a:t> </a:t>
            </a:r>
            <a:r>
              <a:rPr lang="en-US" sz="2000" dirty="0" err="1">
                <a:latin typeface="+mj-lt"/>
              </a:rPr>
              <a:t>barədə</a:t>
            </a:r>
            <a:r>
              <a:rPr lang="en-US" sz="2000" dirty="0">
                <a:latin typeface="+mj-lt"/>
              </a:rPr>
              <a:t> </a:t>
            </a:r>
            <a:r>
              <a:rPr lang="en-US" sz="2000" dirty="0" err="1">
                <a:latin typeface="+mj-lt"/>
              </a:rPr>
              <a:t>çox</a:t>
            </a:r>
            <a:r>
              <a:rPr lang="en-US" sz="2000" dirty="0">
                <a:latin typeface="+mj-lt"/>
              </a:rPr>
              <a:t> </a:t>
            </a:r>
            <a:r>
              <a:rPr lang="en-US" sz="2000" dirty="0" err="1">
                <a:latin typeface="+mj-lt"/>
              </a:rPr>
              <a:t>maraqlı</a:t>
            </a:r>
            <a:r>
              <a:rPr lang="en-US" sz="2000" dirty="0">
                <a:latin typeface="+mj-lt"/>
              </a:rPr>
              <a:t> </a:t>
            </a:r>
            <a:r>
              <a:rPr lang="en-US" sz="2000" dirty="0" err="1">
                <a:latin typeface="+mj-lt"/>
              </a:rPr>
              <a:t>fikirlərin</a:t>
            </a:r>
            <a:r>
              <a:rPr lang="en-US" sz="2000" dirty="0">
                <a:latin typeface="+mj-lt"/>
              </a:rPr>
              <a:t> </a:t>
            </a:r>
            <a:r>
              <a:rPr lang="en-US" sz="2000" dirty="0" err="1">
                <a:latin typeface="+mj-lt"/>
              </a:rPr>
              <a:t>söyləməsinə</a:t>
            </a:r>
            <a:r>
              <a:rPr lang="en-US" sz="2000" dirty="0">
                <a:latin typeface="+mj-lt"/>
              </a:rPr>
              <a:t> </a:t>
            </a:r>
            <a:r>
              <a:rPr lang="en-US" sz="2000" dirty="0" err="1">
                <a:latin typeface="+mj-lt"/>
              </a:rPr>
              <a:t>gətirib</a:t>
            </a:r>
            <a:r>
              <a:rPr lang="en-US" sz="2000" dirty="0">
                <a:latin typeface="+mj-lt"/>
              </a:rPr>
              <a:t> </a:t>
            </a:r>
            <a:r>
              <a:rPr lang="en-US" sz="2000" dirty="0" err="1">
                <a:latin typeface="+mj-lt"/>
              </a:rPr>
              <a:t>çıxarmışdır</a:t>
            </a:r>
            <a:r>
              <a:rPr lang="en-US" sz="2000" dirty="0">
                <a:latin typeface="+mj-lt"/>
              </a:rPr>
              <a:t>. H</a:t>
            </a:r>
            <a:r>
              <a:rPr lang="az-Latn-AZ" sz="2000" dirty="0">
                <a:latin typeface="+mj-lt"/>
              </a:rPr>
              <a:t>üseyn </a:t>
            </a:r>
            <a:r>
              <a:rPr lang="en-US" sz="2000" dirty="0" err="1">
                <a:latin typeface="+mj-lt"/>
              </a:rPr>
              <a:t>Bağırov</a:t>
            </a:r>
            <a:r>
              <a:rPr lang="en-US" sz="2000" dirty="0">
                <a:latin typeface="+mj-lt"/>
              </a:rPr>
              <a:t> </a:t>
            </a:r>
            <a:r>
              <a:rPr lang="en-US" sz="2000" dirty="0" err="1">
                <a:latin typeface="+mj-lt"/>
              </a:rPr>
              <a:t>Antarktidanın</a:t>
            </a:r>
            <a:r>
              <a:rPr lang="en-US" sz="2000" dirty="0">
                <a:latin typeface="+mj-lt"/>
              </a:rPr>
              <a:t> </a:t>
            </a:r>
            <a:r>
              <a:rPr lang="en-US" sz="2000" dirty="0" err="1">
                <a:latin typeface="+mj-lt"/>
              </a:rPr>
              <a:t>ən</a:t>
            </a:r>
            <a:r>
              <a:rPr lang="en-US" sz="2000" dirty="0">
                <a:latin typeface="+mj-lt"/>
              </a:rPr>
              <a:t> </a:t>
            </a:r>
            <a:r>
              <a:rPr lang="en-US" sz="2000" dirty="0" err="1">
                <a:latin typeface="+mj-lt"/>
              </a:rPr>
              <a:t>hündür</a:t>
            </a:r>
            <a:r>
              <a:rPr lang="en-US" sz="2000" dirty="0">
                <a:latin typeface="+mj-lt"/>
              </a:rPr>
              <a:t> </a:t>
            </a:r>
            <a:r>
              <a:rPr lang="en-US" sz="2000" dirty="0" err="1">
                <a:latin typeface="+mj-lt"/>
              </a:rPr>
              <a:t>zirvəsi</a:t>
            </a:r>
            <a:r>
              <a:rPr lang="en-US" sz="2000" dirty="0">
                <a:latin typeface="+mj-lt"/>
              </a:rPr>
              <a:t> </a:t>
            </a:r>
            <a:r>
              <a:rPr lang="en-US" sz="2000" dirty="0" err="1">
                <a:latin typeface="+mj-lt"/>
              </a:rPr>
              <a:t>olan</a:t>
            </a:r>
            <a:endParaRPr lang="en-US" sz="2000" dirty="0">
              <a:latin typeface="+mj-lt"/>
            </a:endParaRPr>
          </a:p>
          <a:p>
            <a:pPr algn="ctr"/>
            <a:r>
              <a:rPr lang="en-US" sz="2000" dirty="0">
                <a:latin typeface="+mj-lt"/>
              </a:rPr>
              <a:t> Vinson </a:t>
            </a:r>
            <a:r>
              <a:rPr lang="en-US" sz="2000" dirty="0" err="1">
                <a:latin typeface="+mj-lt"/>
              </a:rPr>
              <a:t>dağına</a:t>
            </a:r>
            <a:r>
              <a:rPr lang="en-US" sz="2000" dirty="0">
                <a:latin typeface="+mj-lt"/>
              </a:rPr>
              <a:t> </a:t>
            </a:r>
            <a:r>
              <a:rPr lang="en-US" sz="2000" dirty="0" err="1">
                <a:latin typeface="+mj-lt"/>
              </a:rPr>
              <a:t>Azərbaycanın</a:t>
            </a:r>
            <a:r>
              <a:rPr lang="en-US" sz="2000" dirty="0">
                <a:latin typeface="+mj-lt"/>
              </a:rPr>
              <a:t> </a:t>
            </a:r>
            <a:r>
              <a:rPr lang="en-US" sz="2000" dirty="0" err="1">
                <a:latin typeface="+mj-lt"/>
              </a:rPr>
              <a:t>bayrağını</a:t>
            </a:r>
            <a:r>
              <a:rPr lang="en-US" sz="2000" dirty="0">
                <a:latin typeface="+mj-lt"/>
              </a:rPr>
              <a:t> </a:t>
            </a:r>
            <a:r>
              <a:rPr lang="en-US" sz="2000" dirty="0" err="1">
                <a:latin typeface="+mj-lt"/>
              </a:rPr>
              <a:t>sancan</a:t>
            </a:r>
            <a:r>
              <a:rPr lang="en-US" sz="2000" dirty="0">
                <a:latin typeface="+mj-lt"/>
              </a:rPr>
              <a:t> ilk </a:t>
            </a:r>
            <a:r>
              <a:rPr lang="en-US" sz="2000" dirty="0" err="1">
                <a:latin typeface="+mj-lt"/>
              </a:rPr>
              <a:t>müsəlman</a:t>
            </a:r>
            <a:r>
              <a:rPr lang="en-US" sz="2000" dirty="0">
                <a:latin typeface="+mj-lt"/>
              </a:rPr>
              <a:t> </a:t>
            </a:r>
            <a:r>
              <a:rPr lang="en-US" sz="2000" dirty="0" err="1">
                <a:latin typeface="+mj-lt"/>
              </a:rPr>
              <a:t>dövlətinin</a:t>
            </a:r>
            <a:endParaRPr lang="en-US" sz="2000" dirty="0">
              <a:latin typeface="+mj-lt"/>
            </a:endParaRPr>
          </a:p>
          <a:p>
            <a:pPr algn="ctr"/>
            <a:r>
              <a:rPr lang="en-US" sz="2000" dirty="0" err="1">
                <a:latin typeface="+mj-lt"/>
              </a:rPr>
              <a:t>nümayəndəsi</a:t>
            </a:r>
            <a:r>
              <a:rPr lang="en-US" sz="2000" dirty="0">
                <a:latin typeface="+mj-lt"/>
              </a:rPr>
              <a:t> </a:t>
            </a:r>
            <a:r>
              <a:rPr lang="en-US" sz="2000" dirty="0" err="1">
                <a:latin typeface="+mj-lt"/>
              </a:rPr>
              <a:t>olub</a:t>
            </a:r>
            <a:r>
              <a:rPr lang="en-US" sz="2000" dirty="0">
                <a:latin typeface="+mj-lt"/>
              </a:rPr>
              <a:t>. Bu </a:t>
            </a:r>
            <a:r>
              <a:rPr lang="en-US" sz="2000" dirty="0" err="1">
                <a:latin typeface="+mj-lt"/>
              </a:rPr>
              <a:t>fakt</a:t>
            </a:r>
            <a:r>
              <a:rPr lang="en-US" sz="2000" dirty="0">
                <a:latin typeface="+mj-lt"/>
              </a:rPr>
              <a:t> “</a:t>
            </a:r>
            <a:r>
              <a:rPr lang="en-US" sz="2000" dirty="0" err="1">
                <a:latin typeface="+mj-lt"/>
              </a:rPr>
              <a:t>Antarktida</a:t>
            </a:r>
            <a:r>
              <a:rPr lang="en-US" sz="2000" dirty="0">
                <a:latin typeface="+mj-lt"/>
              </a:rPr>
              <a:t> </a:t>
            </a:r>
            <a:r>
              <a:rPr lang="en-US" sz="2000" dirty="0" err="1">
                <a:latin typeface="+mj-lt"/>
              </a:rPr>
              <a:t>iqimi.Qlobal</a:t>
            </a:r>
            <a:r>
              <a:rPr lang="en-US" sz="2000" dirty="0">
                <a:latin typeface="+mj-lt"/>
              </a:rPr>
              <a:t> </a:t>
            </a:r>
            <a:r>
              <a:rPr lang="en-US" sz="2000" dirty="0" err="1">
                <a:latin typeface="+mj-lt"/>
              </a:rPr>
              <a:t>təsirlər</a:t>
            </a:r>
            <a:r>
              <a:rPr lang="en-US" sz="2000" dirty="0">
                <a:latin typeface="+mj-lt"/>
              </a:rPr>
              <a:t>” ( The</a:t>
            </a:r>
            <a:r>
              <a:rPr lang="az-Latn-AZ" sz="2000" dirty="0">
                <a:latin typeface="+mj-lt"/>
              </a:rPr>
              <a:t> </a:t>
            </a:r>
            <a:r>
              <a:rPr lang="en-US" sz="2000" dirty="0">
                <a:latin typeface="+mj-lt"/>
              </a:rPr>
              <a:t>Emerging Politics</a:t>
            </a:r>
            <a:r>
              <a:rPr lang="az-Latn-AZ" sz="2000" dirty="0">
                <a:latin typeface="+mj-lt"/>
              </a:rPr>
              <a:t> </a:t>
            </a:r>
            <a:r>
              <a:rPr lang="en-US" sz="2000" dirty="0">
                <a:latin typeface="+mj-lt"/>
              </a:rPr>
              <a:t>of Antarctica. Edited by Anne-</a:t>
            </a:r>
            <a:r>
              <a:rPr lang="en-US" sz="2000" dirty="0" err="1">
                <a:latin typeface="+mj-lt"/>
              </a:rPr>
              <a:t>MarieBrady</a:t>
            </a:r>
            <a:r>
              <a:rPr lang="en-US" sz="2000" dirty="0">
                <a:latin typeface="+mj-lt"/>
              </a:rPr>
              <a:t>) </a:t>
            </a:r>
            <a:r>
              <a:rPr lang="en-US" sz="2000" dirty="0" err="1">
                <a:latin typeface="+mj-lt"/>
              </a:rPr>
              <a:t>kitabında</a:t>
            </a:r>
            <a:r>
              <a:rPr lang="en-US" sz="2000" dirty="0">
                <a:latin typeface="+mj-lt"/>
              </a:rPr>
              <a:t> </a:t>
            </a:r>
            <a:r>
              <a:rPr lang="en-US" sz="2000" dirty="0" err="1">
                <a:latin typeface="+mj-lt"/>
              </a:rPr>
              <a:t>öz</a:t>
            </a:r>
            <a:r>
              <a:rPr lang="en-US" sz="2000" dirty="0">
                <a:latin typeface="+mj-lt"/>
              </a:rPr>
              <a:t> </a:t>
            </a:r>
            <a:r>
              <a:rPr lang="en-US" sz="2000" dirty="0" err="1">
                <a:latin typeface="+mj-lt"/>
              </a:rPr>
              <a:t>əksini</a:t>
            </a:r>
            <a:r>
              <a:rPr lang="en-US" sz="2000" dirty="0">
                <a:latin typeface="+mj-lt"/>
              </a:rPr>
              <a:t> </a:t>
            </a:r>
            <a:r>
              <a:rPr lang="en-US" sz="2000" dirty="0" err="1">
                <a:latin typeface="+mj-lt"/>
              </a:rPr>
              <a:t>tapmışdır</a:t>
            </a:r>
            <a:r>
              <a:rPr lang="en-US" sz="2000" dirty="0">
                <a:latin typeface="+mj-lt"/>
              </a:rPr>
              <a:t>.</a:t>
            </a:r>
          </a:p>
          <a:p>
            <a:pPr algn="ctr"/>
            <a:endParaRPr lang="en-US" sz="2000" dirty="0">
              <a:latin typeface="+mj-lt"/>
            </a:endParaRPr>
          </a:p>
          <a:p>
            <a:pPr algn="ctr"/>
            <a:r>
              <a:rPr lang="en-US" sz="2000" dirty="0">
                <a:latin typeface="+mj-lt"/>
              </a:rPr>
              <a:t> </a:t>
            </a:r>
            <a:endParaRPr lang="ru-RU" sz="2000" dirty="0">
              <a:latin typeface="+mj-lt"/>
            </a:endParaRPr>
          </a:p>
        </p:txBody>
      </p:sp>
    </p:spTree>
    <p:extLst>
      <p:ext uri="{BB962C8B-B14F-4D97-AF65-F5344CB8AC3E}">
        <p14:creationId xmlns:p14="http://schemas.microsoft.com/office/powerpoint/2010/main" val="68622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C28FB9B-F167-4722-B55F-FEBF623B69CE}"/>
              </a:ext>
            </a:extLst>
          </p:cNvPr>
          <p:cNvPicPr>
            <a:picLocks noChangeAspect="1"/>
          </p:cNvPicPr>
          <p:nvPr/>
        </p:nvPicPr>
        <p:blipFill rotWithShape="1">
          <a:blip r:embed="rId2"/>
          <a:srcRect l="24615"/>
          <a:stretch/>
        </p:blipFill>
        <p:spPr>
          <a:xfrm>
            <a:off x="435978" y="1410809"/>
            <a:ext cx="3349004" cy="33490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TextBox 11">
            <a:extLst>
              <a:ext uri="{FF2B5EF4-FFF2-40B4-BE49-F238E27FC236}">
                <a16:creationId xmlns:a16="http://schemas.microsoft.com/office/drawing/2014/main" id="{BA1B9976-51DA-4F5A-A021-F6A2C8AB7862}"/>
              </a:ext>
            </a:extLst>
          </p:cNvPr>
          <p:cNvSpPr txBox="1"/>
          <p:nvPr/>
        </p:nvSpPr>
        <p:spPr>
          <a:xfrm>
            <a:off x="4749707" y="713127"/>
            <a:ext cx="7314626" cy="5755422"/>
          </a:xfrm>
          <a:prstGeom prst="rect">
            <a:avLst/>
          </a:prstGeom>
          <a:noFill/>
        </p:spPr>
        <p:txBody>
          <a:bodyPr wrap="square">
            <a:spAutoFit/>
          </a:bodyPr>
          <a:lstStyle/>
          <a:p>
            <a:pPr algn="ctr"/>
            <a:r>
              <a:rPr lang="az-Latn-AZ" sz="2300" b="1" i="1" dirty="0">
                <a:latin typeface="+mj-lt"/>
              </a:rPr>
              <a:t>Azərbayacan-Afrika Elmi Ekspedisiyası</a:t>
            </a:r>
            <a:r>
              <a:rPr lang="az-Latn-AZ" sz="2300" dirty="0">
                <a:latin typeface="+mj-lt"/>
              </a:rPr>
              <a:t/>
            </a:r>
            <a:br>
              <a:rPr lang="az-Latn-AZ" sz="2300" dirty="0">
                <a:latin typeface="+mj-lt"/>
              </a:rPr>
            </a:br>
            <a:r>
              <a:rPr lang="en-US" sz="2300" dirty="0">
                <a:latin typeface="+mj-lt"/>
              </a:rPr>
              <a:t>2009-cu il </a:t>
            </a:r>
            <a:r>
              <a:rPr lang="en-US" sz="2300" dirty="0" err="1">
                <a:latin typeface="+mj-lt"/>
              </a:rPr>
              <a:t>avqust</a:t>
            </a:r>
            <a:r>
              <a:rPr lang="en-US" sz="2300" dirty="0">
                <a:latin typeface="+mj-lt"/>
              </a:rPr>
              <a:t> </a:t>
            </a:r>
            <a:r>
              <a:rPr lang="en-US" sz="2300" dirty="0" err="1">
                <a:latin typeface="+mj-lt"/>
              </a:rPr>
              <a:t>ayında</a:t>
            </a:r>
            <a:r>
              <a:rPr lang="en-US" sz="2300" dirty="0">
                <a:latin typeface="+mj-lt"/>
              </a:rPr>
              <a:t> </a:t>
            </a:r>
            <a:r>
              <a:rPr lang="en-US" sz="2300" dirty="0" err="1">
                <a:latin typeface="+mj-lt"/>
              </a:rPr>
              <a:t>baş</a:t>
            </a:r>
            <a:r>
              <a:rPr lang="en-US" sz="2300" dirty="0">
                <a:latin typeface="+mj-lt"/>
              </a:rPr>
              <a:t> </a:t>
            </a:r>
            <a:r>
              <a:rPr lang="en-US" sz="2300" dirty="0" err="1">
                <a:latin typeface="+mj-lt"/>
              </a:rPr>
              <a:t>tutmuş</a:t>
            </a:r>
            <a:r>
              <a:rPr lang="en-US" sz="2300" dirty="0">
                <a:latin typeface="+mj-lt"/>
              </a:rPr>
              <a:t> </a:t>
            </a:r>
            <a:r>
              <a:rPr lang="en-US" sz="2300" dirty="0" err="1">
                <a:latin typeface="+mj-lt"/>
              </a:rPr>
              <a:t>Azərbaycan</a:t>
            </a:r>
            <a:r>
              <a:rPr lang="en-US" sz="2300" dirty="0">
                <a:latin typeface="+mj-lt"/>
              </a:rPr>
              <a:t>-Afrika </a:t>
            </a:r>
            <a:r>
              <a:rPr lang="en-US" sz="2300" dirty="0" err="1">
                <a:latin typeface="+mj-lt"/>
              </a:rPr>
              <a:t>Elmi</a:t>
            </a:r>
            <a:r>
              <a:rPr lang="en-US" sz="2300" dirty="0">
                <a:latin typeface="+mj-lt"/>
              </a:rPr>
              <a:t> </a:t>
            </a:r>
            <a:r>
              <a:rPr lang="en-US" sz="2300" dirty="0" err="1">
                <a:latin typeface="+mj-lt"/>
              </a:rPr>
              <a:t>Ekspedisiyasına</a:t>
            </a:r>
            <a:r>
              <a:rPr lang="en-US" sz="2300" dirty="0">
                <a:latin typeface="+mj-lt"/>
              </a:rPr>
              <a:t> </a:t>
            </a:r>
            <a:r>
              <a:rPr lang="en-US" sz="2300" dirty="0" err="1">
                <a:latin typeface="+mj-lt"/>
              </a:rPr>
              <a:t>Qərbi</a:t>
            </a:r>
            <a:r>
              <a:rPr lang="en-US" sz="2300" dirty="0">
                <a:latin typeface="+mj-lt"/>
              </a:rPr>
              <a:t> </a:t>
            </a:r>
            <a:r>
              <a:rPr lang="en-US" sz="2300" dirty="0" err="1">
                <a:latin typeface="+mj-lt"/>
              </a:rPr>
              <a:t>Kaspi</a:t>
            </a:r>
            <a:r>
              <a:rPr lang="en-US" sz="2300" dirty="0">
                <a:latin typeface="+mj-lt"/>
              </a:rPr>
              <a:t> </a:t>
            </a:r>
            <a:r>
              <a:rPr lang="en-US" sz="2300" dirty="0" err="1">
                <a:latin typeface="+mj-lt"/>
              </a:rPr>
              <a:t>Universitetinin</a:t>
            </a:r>
            <a:r>
              <a:rPr lang="en-US" sz="2300" dirty="0">
                <a:latin typeface="+mj-lt"/>
              </a:rPr>
              <a:t> </a:t>
            </a:r>
            <a:r>
              <a:rPr lang="az-Latn-AZ" sz="2300" dirty="0">
                <a:latin typeface="+mj-lt"/>
              </a:rPr>
              <a:t>Q</a:t>
            </a:r>
            <a:r>
              <a:rPr lang="en-US" sz="2300" dirty="0" err="1">
                <a:latin typeface="+mj-lt"/>
              </a:rPr>
              <a:t>əyyumlar</a:t>
            </a:r>
            <a:r>
              <a:rPr lang="en-US" sz="2300" dirty="0">
                <a:latin typeface="+mj-lt"/>
              </a:rPr>
              <a:t> </a:t>
            </a:r>
            <a:r>
              <a:rPr lang="en-US" sz="2300" dirty="0" err="1">
                <a:latin typeface="+mj-lt"/>
              </a:rPr>
              <a:t>Şurasının</a:t>
            </a:r>
            <a:r>
              <a:rPr lang="en-US" sz="2300" dirty="0">
                <a:latin typeface="+mj-lt"/>
              </a:rPr>
              <a:t> </a:t>
            </a:r>
            <a:r>
              <a:rPr lang="en-US" sz="2300" dirty="0" err="1">
                <a:latin typeface="+mj-lt"/>
              </a:rPr>
              <a:t>Sədri</a:t>
            </a:r>
            <a:r>
              <a:rPr lang="en-US" sz="2300" dirty="0">
                <a:latin typeface="+mj-lt"/>
              </a:rPr>
              <a:t> </a:t>
            </a:r>
            <a:r>
              <a:rPr lang="en-US" sz="2300" dirty="0" err="1">
                <a:latin typeface="+mj-lt"/>
              </a:rPr>
              <a:t>Hüse</a:t>
            </a:r>
            <a:r>
              <a:rPr lang="az-Latn-AZ" sz="2300" dirty="0">
                <a:latin typeface="+mj-lt"/>
              </a:rPr>
              <a:t>y</a:t>
            </a:r>
            <a:r>
              <a:rPr lang="en-US" sz="2300" dirty="0">
                <a:latin typeface="+mj-lt"/>
              </a:rPr>
              <a:t>n </a:t>
            </a:r>
            <a:r>
              <a:rPr lang="en-US" sz="2300" dirty="0" err="1">
                <a:latin typeface="+mj-lt"/>
              </a:rPr>
              <a:t>Bağırov</a:t>
            </a:r>
            <a:r>
              <a:rPr lang="en-US" sz="2300" dirty="0">
                <a:latin typeface="+mj-lt"/>
              </a:rPr>
              <a:t> </a:t>
            </a:r>
            <a:r>
              <a:rPr lang="en-US" sz="2300" dirty="0" err="1">
                <a:latin typeface="+mj-lt"/>
              </a:rPr>
              <a:t>rəhbərlik</a:t>
            </a:r>
            <a:r>
              <a:rPr lang="en-US" sz="2300" dirty="0">
                <a:latin typeface="+mj-lt"/>
              </a:rPr>
              <a:t> </a:t>
            </a:r>
            <a:r>
              <a:rPr lang="en-US" sz="2300" dirty="0" err="1">
                <a:latin typeface="+mj-lt"/>
              </a:rPr>
              <a:t>etmişdir</a:t>
            </a:r>
            <a:r>
              <a:rPr lang="en-US" sz="2300" dirty="0">
                <a:latin typeface="+mj-lt"/>
              </a:rPr>
              <a:t>. </a:t>
            </a:r>
            <a:r>
              <a:rPr lang="en-US" sz="2300" dirty="0" err="1">
                <a:latin typeface="+mj-lt"/>
              </a:rPr>
              <a:t>Ekspedisiya</a:t>
            </a:r>
            <a:r>
              <a:rPr lang="en-US" sz="2300" dirty="0">
                <a:latin typeface="+mj-lt"/>
              </a:rPr>
              <a:t> </a:t>
            </a:r>
            <a:r>
              <a:rPr lang="en-US" sz="2300" dirty="0" err="1">
                <a:latin typeface="+mj-lt"/>
              </a:rPr>
              <a:t>müddətində</a:t>
            </a:r>
            <a:r>
              <a:rPr lang="en-US" sz="2300" dirty="0">
                <a:latin typeface="+mj-lt"/>
              </a:rPr>
              <a:t> </a:t>
            </a:r>
            <a:r>
              <a:rPr lang="en-US" sz="2300" dirty="0" err="1">
                <a:latin typeface="+mj-lt"/>
              </a:rPr>
              <a:t>Afrikanın</a:t>
            </a:r>
            <a:r>
              <a:rPr lang="en-US" sz="2300" dirty="0">
                <a:latin typeface="+mj-lt"/>
              </a:rPr>
              <a:t> </a:t>
            </a:r>
            <a:r>
              <a:rPr lang="en-US" sz="2300" dirty="0" err="1">
                <a:latin typeface="+mj-lt"/>
              </a:rPr>
              <a:t>timsalında</a:t>
            </a:r>
            <a:r>
              <a:rPr lang="en-US" sz="2300" dirty="0">
                <a:latin typeface="+mj-lt"/>
              </a:rPr>
              <a:t> </a:t>
            </a:r>
            <a:r>
              <a:rPr lang="en-US" sz="2300" dirty="0" err="1">
                <a:latin typeface="+mj-lt"/>
              </a:rPr>
              <a:t>planetimizdə</a:t>
            </a:r>
            <a:r>
              <a:rPr lang="en-US" sz="2300" dirty="0">
                <a:latin typeface="+mj-lt"/>
              </a:rPr>
              <a:t> </a:t>
            </a:r>
            <a:r>
              <a:rPr lang="en-US" sz="2300" dirty="0" err="1">
                <a:latin typeface="+mj-lt"/>
              </a:rPr>
              <a:t>həyatın</a:t>
            </a:r>
            <a:r>
              <a:rPr lang="en-US" sz="2300" dirty="0">
                <a:latin typeface="+mj-lt"/>
              </a:rPr>
              <a:t> </a:t>
            </a:r>
            <a:r>
              <a:rPr lang="en-US" sz="2300" dirty="0" err="1">
                <a:latin typeface="+mj-lt"/>
              </a:rPr>
              <a:t>əmələ</a:t>
            </a:r>
            <a:r>
              <a:rPr lang="en-US" sz="2300" dirty="0">
                <a:latin typeface="+mj-lt"/>
              </a:rPr>
              <a:t> </a:t>
            </a:r>
            <a:r>
              <a:rPr lang="en-US" sz="2300" dirty="0" err="1">
                <a:latin typeface="+mj-lt"/>
              </a:rPr>
              <a:t>gəlməsi</a:t>
            </a:r>
            <a:r>
              <a:rPr lang="az-Latn-AZ" sz="2300" dirty="0">
                <a:latin typeface="+mj-lt"/>
              </a:rPr>
              <a:t> </a:t>
            </a:r>
            <a:r>
              <a:rPr lang="en-US" sz="2300" dirty="0" err="1">
                <a:latin typeface="+mj-lt"/>
              </a:rPr>
              <a:t>mərhələlərindən</a:t>
            </a:r>
            <a:r>
              <a:rPr lang="en-US" sz="2300" dirty="0">
                <a:latin typeface="+mj-lt"/>
              </a:rPr>
              <a:t> </a:t>
            </a:r>
            <a:r>
              <a:rPr lang="en-US" sz="2300" dirty="0" err="1">
                <a:latin typeface="+mj-lt"/>
              </a:rPr>
              <a:t>başlayaraq</a:t>
            </a:r>
            <a:r>
              <a:rPr lang="en-US" sz="2300" dirty="0">
                <a:latin typeface="+mj-lt"/>
              </a:rPr>
              <a:t> </a:t>
            </a:r>
            <a:r>
              <a:rPr lang="en-US" sz="2300" dirty="0" err="1">
                <a:latin typeface="+mj-lt"/>
              </a:rPr>
              <a:t>təbiətin</a:t>
            </a:r>
            <a:r>
              <a:rPr lang="en-US" sz="2300" dirty="0">
                <a:latin typeface="+mj-lt"/>
              </a:rPr>
              <a:t> </a:t>
            </a:r>
            <a:r>
              <a:rPr lang="en-US" sz="2300" dirty="0" err="1">
                <a:latin typeface="+mj-lt"/>
              </a:rPr>
              <a:t>təşəkkülə</a:t>
            </a:r>
            <a:r>
              <a:rPr lang="en-US" sz="2300" dirty="0">
                <a:latin typeface="+mj-lt"/>
              </a:rPr>
              <a:t> </a:t>
            </a:r>
            <a:r>
              <a:rPr lang="en-US" sz="2300" dirty="0" err="1">
                <a:latin typeface="+mj-lt"/>
              </a:rPr>
              <a:t>tapması</a:t>
            </a:r>
            <a:r>
              <a:rPr lang="en-US" sz="2300" dirty="0">
                <a:latin typeface="+mj-lt"/>
              </a:rPr>
              <a:t> </a:t>
            </a:r>
            <a:r>
              <a:rPr lang="en-US" sz="2300" dirty="0" err="1">
                <a:latin typeface="+mj-lt"/>
              </a:rPr>
              <a:t>Ekvatorial</a:t>
            </a:r>
            <a:r>
              <a:rPr lang="en-US" sz="2300" dirty="0">
                <a:latin typeface="+mj-lt"/>
              </a:rPr>
              <a:t> </a:t>
            </a:r>
            <a:r>
              <a:rPr lang="en-US" sz="2300" dirty="0" err="1">
                <a:latin typeface="+mj-lt"/>
              </a:rPr>
              <a:t>Afrikanın</a:t>
            </a:r>
            <a:r>
              <a:rPr lang="en-US" sz="2300" dirty="0">
                <a:latin typeface="+mj-lt"/>
              </a:rPr>
              <a:t> </a:t>
            </a:r>
            <a:r>
              <a:rPr lang="en-US" sz="2300" dirty="0" err="1">
                <a:latin typeface="+mj-lt"/>
              </a:rPr>
              <a:t>coğrafi</a:t>
            </a:r>
            <a:r>
              <a:rPr lang="en-US" sz="2300" dirty="0">
                <a:latin typeface="+mj-lt"/>
              </a:rPr>
              <a:t> </a:t>
            </a:r>
            <a:r>
              <a:rPr lang="en-US" sz="2300" dirty="0" err="1">
                <a:latin typeface="+mj-lt"/>
              </a:rPr>
              <a:t>şəraiti</a:t>
            </a:r>
            <a:r>
              <a:rPr lang="en-US" sz="2300" dirty="0">
                <a:latin typeface="+mj-lt"/>
              </a:rPr>
              <a:t> və </a:t>
            </a:r>
            <a:r>
              <a:rPr lang="en-US" sz="2300" dirty="0" err="1">
                <a:latin typeface="+mj-lt"/>
              </a:rPr>
              <a:t>bioloji</a:t>
            </a:r>
            <a:r>
              <a:rPr lang="en-US" sz="2300" dirty="0">
                <a:latin typeface="+mj-lt"/>
              </a:rPr>
              <a:t> </a:t>
            </a:r>
            <a:r>
              <a:rPr lang="en-US" sz="2300" dirty="0" err="1">
                <a:latin typeface="+mj-lt"/>
              </a:rPr>
              <a:t>müxtəlifliyinin</a:t>
            </a:r>
            <a:r>
              <a:rPr lang="az-Latn-AZ" sz="2300" dirty="0">
                <a:latin typeface="+mj-lt"/>
              </a:rPr>
              <a:t> </a:t>
            </a:r>
            <a:r>
              <a:rPr lang="en-US" sz="2300" dirty="0" err="1">
                <a:latin typeface="+mj-lt"/>
              </a:rPr>
              <a:t>materialları</a:t>
            </a:r>
            <a:r>
              <a:rPr lang="en-US" sz="2300" dirty="0">
                <a:latin typeface="+mj-lt"/>
              </a:rPr>
              <a:t> </a:t>
            </a:r>
            <a:r>
              <a:rPr lang="en-US" sz="2300" dirty="0" err="1">
                <a:latin typeface="+mj-lt"/>
              </a:rPr>
              <a:t>toplanmışdır</a:t>
            </a:r>
            <a:r>
              <a:rPr lang="en-US" sz="2300" dirty="0">
                <a:latin typeface="+mj-lt"/>
              </a:rPr>
              <a:t>.</a:t>
            </a:r>
          </a:p>
          <a:p>
            <a:pPr algn="ctr"/>
            <a:r>
              <a:rPr lang="en-US" sz="2300" dirty="0" err="1">
                <a:latin typeface="+mj-lt"/>
              </a:rPr>
              <a:t>Müstəqil</a:t>
            </a:r>
            <a:r>
              <a:rPr lang="en-US" sz="2300" dirty="0">
                <a:latin typeface="+mj-lt"/>
              </a:rPr>
              <a:t> </a:t>
            </a:r>
            <a:r>
              <a:rPr lang="en-US" sz="2300" dirty="0" err="1">
                <a:latin typeface="+mj-lt"/>
              </a:rPr>
              <a:t>Azərbaycanımızın</a:t>
            </a:r>
            <a:r>
              <a:rPr lang="en-US" sz="2300" dirty="0">
                <a:latin typeface="+mj-lt"/>
              </a:rPr>
              <a:t> </a:t>
            </a:r>
            <a:r>
              <a:rPr lang="en-US" sz="2300" dirty="0" err="1">
                <a:latin typeface="+mj-lt"/>
              </a:rPr>
              <a:t>tarixində</a:t>
            </a:r>
            <a:r>
              <a:rPr lang="en-US" sz="2300" dirty="0">
                <a:latin typeface="+mj-lt"/>
              </a:rPr>
              <a:t> </a:t>
            </a:r>
            <a:r>
              <a:rPr lang="en-US" sz="2300" dirty="0" err="1">
                <a:latin typeface="+mj-lt"/>
              </a:rPr>
              <a:t>birinci</a:t>
            </a:r>
            <a:r>
              <a:rPr lang="en-US" sz="2300" dirty="0">
                <a:latin typeface="+mj-lt"/>
              </a:rPr>
              <a:t> </a:t>
            </a:r>
            <a:r>
              <a:rPr lang="en-US" sz="2300" dirty="0" err="1">
                <a:latin typeface="+mj-lt"/>
              </a:rPr>
              <a:t>dəfə</a:t>
            </a:r>
            <a:r>
              <a:rPr lang="en-US" sz="2300" dirty="0">
                <a:latin typeface="+mj-lt"/>
              </a:rPr>
              <a:t> </a:t>
            </a:r>
            <a:r>
              <a:rPr lang="en-US" sz="2300" dirty="0" err="1">
                <a:latin typeface="+mj-lt"/>
              </a:rPr>
              <a:t>həyata</a:t>
            </a:r>
            <a:r>
              <a:rPr lang="en-US" sz="2300" dirty="0">
                <a:latin typeface="+mj-lt"/>
              </a:rPr>
              <a:t> </a:t>
            </a:r>
            <a:r>
              <a:rPr lang="en-US" sz="2300" dirty="0" err="1">
                <a:latin typeface="+mj-lt"/>
              </a:rPr>
              <a:t>keçirilmiş</a:t>
            </a:r>
            <a:r>
              <a:rPr lang="en-US" sz="2300" dirty="0">
                <a:latin typeface="+mj-lt"/>
              </a:rPr>
              <a:t> </a:t>
            </a:r>
            <a:r>
              <a:rPr lang="en-US" sz="2300" dirty="0" err="1">
                <a:latin typeface="+mj-lt"/>
              </a:rPr>
              <a:t>Azərbaycan</a:t>
            </a:r>
            <a:r>
              <a:rPr lang="en-US" sz="2300" dirty="0">
                <a:latin typeface="+mj-lt"/>
              </a:rPr>
              <a:t>-Afrika </a:t>
            </a:r>
            <a:r>
              <a:rPr lang="en-US" sz="2300" dirty="0" err="1">
                <a:latin typeface="+mj-lt"/>
              </a:rPr>
              <a:t>Elmi</a:t>
            </a:r>
            <a:r>
              <a:rPr lang="en-US" sz="2300" dirty="0">
                <a:latin typeface="+mj-lt"/>
              </a:rPr>
              <a:t> </a:t>
            </a:r>
            <a:r>
              <a:rPr lang="en-US" sz="2300" dirty="0" err="1">
                <a:latin typeface="+mj-lt"/>
              </a:rPr>
              <a:t>Ekspedisiyasının</a:t>
            </a:r>
            <a:r>
              <a:rPr lang="en-US" sz="2300" dirty="0">
                <a:latin typeface="+mj-lt"/>
              </a:rPr>
              <a:t> </a:t>
            </a:r>
            <a:r>
              <a:rPr lang="en-US" sz="2300" dirty="0" err="1">
                <a:latin typeface="+mj-lt"/>
              </a:rPr>
              <a:t>qitədə</a:t>
            </a:r>
            <a:r>
              <a:rPr lang="az-Latn-AZ" sz="2300" dirty="0">
                <a:latin typeface="+mj-lt"/>
              </a:rPr>
              <a:t> </a:t>
            </a:r>
            <a:r>
              <a:rPr lang="en-US" sz="2300" dirty="0" err="1">
                <a:latin typeface="+mj-lt"/>
              </a:rPr>
              <a:t>apardığı</a:t>
            </a:r>
            <a:r>
              <a:rPr lang="az-Latn-AZ" sz="2300" dirty="0">
                <a:latin typeface="+mj-lt"/>
              </a:rPr>
              <a:t> </a:t>
            </a:r>
            <a:r>
              <a:rPr lang="en-US" sz="2300" dirty="0" err="1">
                <a:latin typeface="+mj-lt"/>
              </a:rPr>
              <a:t>təd</a:t>
            </a:r>
            <a:r>
              <a:rPr lang="az-Latn-AZ" sz="2300" dirty="0">
                <a:latin typeface="+mj-lt"/>
              </a:rPr>
              <a:t>q</a:t>
            </a:r>
            <a:r>
              <a:rPr lang="en-US" sz="2300" dirty="0" err="1">
                <a:latin typeface="+mj-lt"/>
              </a:rPr>
              <a:t>i</a:t>
            </a:r>
            <a:r>
              <a:rPr lang="az-Latn-AZ" sz="2300" dirty="0">
                <a:latin typeface="+mj-lt"/>
              </a:rPr>
              <a:t>q</a:t>
            </a:r>
            <a:r>
              <a:rPr lang="en-US" sz="2300" dirty="0" err="1">
                <a:latin typeface="+mj-lt"/>
              </a:rPr>
              <a:t>atlardan</a:t>
            </a:r>
            <a:r>
              <a:rPr lang="en-US" sz="2300" dirty="0">
                <a:latin typeface="+mj-lt"/>
              </a:rPr>
              <a:t> elm </a:t>
            </a:r>
            <a:r>
              <a:rPr lang="en-US" sz="2300" dirty="0" err="1">
                <a:latin typeface="+mj-lt"/>
              </a:rPr>
              <a:t>üçün</a:t>
            </a:r>
            <a:r>
              <a:rPr lang="en-US" sz="2300" dirty="0">
                <a:latin typeface="+mj-lt"/>
              </a:rPr>
              <a:t> </a:t>
            </a:r>
            <a:r>
              <a:rPr lang="en-US" sz="2300" dirty="0" err="1">
                <a:latin typeface="+mj-lt"/>
              </a:rPr>
              <a:t>çox</a:t>
            </a:r>
            <a:r>
              <a:rPr lang="en-US" sz="2300" dirty="0">
                <a:latin typeface="+mj-lt"/>
              </a:rPr>
              <a:t> </a:t>
            </a:r>
            <a:r>
              <a:rPr lang="en-US" sz="2300" dirty="0" err="1">
                <a:latin typeface="+mj-lt"/>
              </a:rPr>
              <a:t>dəyərlidir</a:t>
            </a:r>
            <a:r>
              <a:rPr lang="en-US" sz="2300" dirty="0">
                <a:latin typeface="+mj-lt"/>
              </a:rPr>
              <a:t>. </a:t>
            </a:r>
            <a:r>
              <a:rPr lang="en-US" sz="2300" dirty="0" err="1">
                <a:latin typeface="+mj-lt"/>
              </a:rPr>
              <a:t>Ekspedisiyanın</a:t>
            </a:r>
            <a:r>
              <a:rPr lang="en-US" sz="2300" dirty="0">
                <a:latin typeface="+mj-lt"/>
              </a:rPr>
              <a:t> </a:t>
            </a:r>
            <a:r>
              <a:rPr lang="en-US" sz="2300" dirty="0" err="1">
                <a:latin typeface="+mj-lt"/>
              </a:rPr>
              <a:t>qarşısına</a:t>
            </a:r>
            <a:r>
              <a:rPr lang="en-US" sz="2300" dirty="0">
                <a:latin typeface="+mj-lt"/>
              </a:rPr>
              <a:t> </a:t>
            </a:r>
            <a:r>
              <a:rPr lang="en-US" sz="2300" dirty="0" err="1">
                <a:latin typeface="+mj-lt"/>
              </a:rPr>
              <a:t>qoyduğu</a:t>
            </a:r>
            <a:r>
              <a:rPr lang="en-US" sz="2300" dirty="0">
                <a:latin typeface="+mj-lt"/>
              </a:rPr>
              <a:t> </a:t>
            </a:r>
            <a:r>
              <a:rPr lang="en-US" sz="2300" dirty="0" err="1">
                <a:latin typeface="+mj-lt"/>
              </a:rPr>
              <a:t>bir</a:t>
            </a:r>
            <a:r>
              <a:rPr lang="en-US" sz="2300" dirty="0">
                <a:latin typeface="+mj-lt"/>
              </a:rPr>
              <a:t> </a:t>
            </a:r>
            <a:r>
              <a:rPr lang="en-US" sz="2300" dirty="0" err="1">
                <a:latin typeface="+mj-lt"/>
              </a:rPr>
              <a:t>nömrəli</a:t>
            </a:r>
            <a:r>
              <a:rPr lang="en-US" sz="2300" dirty="0">
                <a:latin typeface="+mj-lt"/>
              </a:rPr>
              <a:t> </a:t>
            </a:r>
            <a:r>
              <a:rPr lang="en-US" sz="2300" dirty="0" err="1">
                <a:latin typeface="+mj-lt"/>
              </a:rPr>
              <a:t>hədəf</a:t>
            </a:r>
            <a:r>
              <a:rPr lang="en-US" sz="2300" dirty="0">
                <a:latin typeface="+mj-lt"/>
              </a:rPr>
              <a:t> </a:t>
            </a:r>
            <a:r>
              <a:rPr lang="en-US" sz="2300" dirty="0" err="1">
                <a:latin typeface="+mj-lt"/>
              </a:rPr>
              <a:t>təbii</a:t>
            </a:r>
            <a:r>
              <a:rPr lang="en-US" sz="2300" dirty="0">
                <a:latin typeface="+mj-lt"/>
              </a:rPr>
              <a:t> </a:t>
            </a:r>
            <a:r>
              <a:rPr lang="en-US" sz="2300" dirty="0" err="1">
                <a:latin typeface="+mj-lt"/>
              </a:rPr>
              <a:t>ki,böyük</a:t>
            </a:r>
            <a:r>
              <a:rPr lang="az-Latn-AZ" sz="2300" dirty="0">
                <a:latin typeface="+mj-lt"/>
              </a:rPr>
              <a:t> </a:t>
            </a:r>
            <a:r>
              <a:rPr lang="en-US" sz="2300" dirty="0" err="1">
                <a:latin typeface="+mj-lt"/>
              </a:rPr>
              <a:t>siyasi</a:t>
            </a:r>
            <a:r>
              <a:rPr lang="en-US" sz="2300" dirty="0">
                <a:latin typeface="+mj-lt"/>
              </a:rPr>
              <a:t> </a:t>
            </a:r>
            <a:r>
              <a:rPr lang="en-US" sz="2300" dirty="0" err="1">
                <a:latin typeface="+mj-lt"/>
              </a:rPr>
              <a:t>önəm</a:t>
            </a:r>
            <a:r>
              <a:rPr lang="en-US" sz="2300" dirty="0">
                <a:latin typeface="+mj-lt"/>
              </a:rPr>
              <a:t> </a:t>
            </a:r>
            <a:r>
              <a:rPr lang="en-US" sz="2300" dirty="0" err="1">
                <a:latin typeface="+mj-lt"/>
              </a:rPr>
              <a:t>daşıyaraq</a:t>
            </a:r>
            <a:r>
              <a:rPr lang="en-US" sz="2300" dirty="0">
                <a:latin typeface="+mj-lt"/>
              </a:rPr>
              <a:t> K</a:t>
            </a:r>
            <a:r>
              <a:rPr lang="az-Latn-AZ" sz="2300" dirty="0">
                <a:latin typeface="+mj-lt"/>
              </a:rPr>
              <a:t>i</a:t>
            </a:r>
            <a:r>
              <a:rPr lang="en-US" sz="2300" dirty="0" err="1">
                <a:latin typeface="+mj-lt"/>
              </a:rPr>
              <a:t>limancaro</a:t>
            </a:r>
            <a:r>
              <a:rPr lang="en-US" sz="2300" dirty="0">
                <a:latin typeface="+mj-lt"/>
              </a:rPr>
              <a:t> </a:t>
            </a:r>
            <a:r>
              <a:rPr lang="en-US" sz="2300" dirty="0" err="1">
                <a:latin typeface="+mj-lt"/>
              </a:rPr>
              <a:t>dağının</a:t>
            </a:r>
            <a:r>
              <a:rPr lang="en-US" sz="2300" dirty="0">
                <a:latin typeface="+mj-lt"/>
              </a:rPr>
              <a:t> </a:t>
            </a:r>
            <a:r>
              <a:rPr lang="en-US" sz="2300" dirty="0" err="1">
                <a:latin typeface="+mj-lt"/>
              </a:rPr>
              <a:t>Kibo</a:t>
            </a:r>
            <a:r>
              <a:rPr lang="en-US" sz="2300" dirty="0">
                <a:latin typeface="+mj-lt"/>
              </a:rPr>
              <a:t> </a:t>
            </a:r>
            <a:r>
              <a:rPr lang="en-US" sz="2300" dirty="0" err="1">
                <a:latin typeface="+mj-lt"/>
              </a:rPr>
              <a:t>vulkanının</a:t>
            </a:r>
            <a:r>
              <a:rPr lang="en-US" sz="2300" dirty="0">
                <a:latin typeface="+mj-lt"/>
              </a:rPr>
              <a:t> UHURU </a:t>
            </a:r>
            <a:r>
              <a:rPr lang="en-US" sz="2300" dirty="0" err="1">
                <a:latin typeface="+mj-lt"/>
              </a:rPr>
              <a:t>zirvəsində</a:t>
            </a:r>
            <a:r>
              <a:rPr lang="en-US" sz="2300" dirty="0">
                <a:latin typeface="+mj-lt"/>
              </a:rPr>
              <a:t> </a:t>
            </a:r>
            <a:r>
              <a:rPr lang="en-US" sz="2300" dirty="0" err="1">
                <a:latin typeface="+mj-lt"/>
              </a:rPr>
              <a:t>dəniz</a:t>
            </a:r>
            <a:r>
              <a:rPr lang="en-US" sz="2300" dirty="0">
                <a:latin typeface="+mj-lt"/>
              </a:rPr>
              <a:t> </a:t>
            </a:r>
            <a:r>
              <a:rPr lang="en-US" sz="2300" dirty="0" err="1">
                <a:latin typeface="+mj-lt"/>
              </a:rPr>
              <a:t>səviyyəsindən</a:t>
            </a:r>
            <a:r>
              <a:rPr lang="en-US" sz="2300" dirty="0">
                <a:latin typeface="+mj-lt"/>
              </a:rPr>
              <a:t> 5895m </a:t>
            </a:r>
            <a:r>
              <a:rPr lang="en-US" sz="2300" dirty="0" err="1">
                <a:latin typeface="+mj-lt"/>
              </a:rPr>
              <a:t>yüksəkdə</a:t>
            </a:r>
            <a:r>
              <a:rPr lang="en-US" sz="2300" dirty="0">
                <a:latin typeface="+mj-lt"/>
              </a:rPr>
              <a:t> </a:t>
            </a:r>
            <a:r>
              <a:rPr lang="en-US" sz="2300" dirty="0" err="1">
                <a:latin typeface="+mj-lt"/>
              </a:rPr>
              <a:t>Azərbaycan</a:t>
            </a:r>
            <a:r>
              <a:rPr lang="az-Latn-AZ" sz="2300" dirty="0">
                <a:latin typeface="+mj-lt"/>
              </a:rPr>
              <a:t> </a:t>
            </a:r>
            <a:r>
              <a:rPr lang="en-US" sz="2300" dirty="0" err="1">
                <a:latin typeface="+mj-lt"/>
              </a:rPr>
              <a:t>Respublikasının</a:t>
            </a:r>
            <a:r>
              <a:rPr lang="en-US" sz="2300" dirty="0">
                <a:latin typeface="+mj-lt"/>
              </a:rPr>
              <a:t> </a:t>
            </a:r>
            <a:r>
              <a:rPr lang="en-US" sz="2300" dirty="0" err="1">
                <a:latin typeface="+mj-lt"/>
              </a:rPr>
              <a:t>dövlət</a:t>
            </a:r>
            <a:r>
              <a:rPr lang="en-US" sz="2300" dirty="0">
                <a:latin typeface="+mj-lt"/>
              </a:rPr>
              <a:t> </a:t>
            </a:r>
            <a:r>
              <a:rPr lang="en-US" sz="2300" dirty="0" err="1">
                <a:latin typeface="+mj-lt"/>
              </a:rPr>
              <a:t>bayrağını</a:t>
            </a:r>
            <a:r>
              <a:rPr lang="en-US" sz="2300" dirty="0">
                <a:latin typeface="+mj-lt"/>
              </a:rPr>
              <a:t> </a:t>
            </a:r>
            <a:r>
              <a:rPr lang="en-US" sz="2300" dirty="0" err="1">
                <a:latin typeface="+mj-lt"/>
              </a:rPr>
              <a:t>ucaltmaq</a:t>
            </a:r>
            <a:r>
              <a:rPr lang="en-US" sz="2300" dirty="0">
                <a:latin typeface="+mj-lt"/>
              </a:rPr>
              <a:t> </a:t>
            </a:r>
            <a:r>
              <a:rPr lang="en-US" sz="2300" dirty="0" err="1">
                <a:latin typeface="+mj-lt"/>
              </a:rPr>
              <a:t>olmuşdur</a:t>
            </a:r>
            <a:r>
              <a:rPr lang="en-US" sz="2300" dirty="0">
                <a:latin typeface="+mj-lt"/>
              </a:rPr>
              <a:t>.</a:t>
            </a:r>
            <a:endParaRPr lang="ru-RU" sz="2300" dirty="0">
              <a:latin typeface="+mj-lt"/>
            </a:endParaRPr>
          </a:p>
        </p:txBody>
      </p:sp>
    </p:spTree>
    <p:extLst>
      <p:ext uri="{BB962C8B-B14F-4D97-AF65-F5344CB8AC3E}">
        <p14:creationId xmlns:p14="http://schemas.microsoft.com/office/powerpoint/2010/main" val="1349919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812858-4C46-4AA1-BBC3-943A6FF35462}"/>
              </a:ext>
            </a:extLst>
          </p:cNvPr>
          <p:cNvPicPr>
            <a:picLocks noChangeAspect="1"/>
          </p:cNvPicPr>
          <p:nvPr/>
        </p:nvPicPr>
        <p:blipFill rotWithShape="1">
          <a:blip r:embed="rId2"/>
          <a:srcRect l="14840" r="9775"/>
          <a:stretch/>
        </p:blipFill>
        <p:spPr>
          <a:xfrm>
            <a:off x="507030" y="1659686"/>
            <a:ext cx="3773406" cy="32305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 name="TextBox 13">
            <a:extLst>
              <a:ext uri="{FF2B5EF4-FFF2-40B4-BE49-F238E27FC236}">
                <a16:creationId xmlns:a16="http://schemas.microsoft.com/office/drawing/2014/main" id="{C5B8455C-AB76-42EE-83EE-0464348B5EAA}"/>
              </a:ext>
            </a:extLst>
          </p:cNvPr>
          <p:cNvSpPr txBox="1"/>
          <p:nvPr/>
        </p:nvSpPr>
        <p:spPr>
          <a:xfrm>
            <a:off x="4949620" y="1139405"/>
            <a:ext cx="6915031" cy="5170646"/>
          </a:xfrm>
          <a:prstGeom prst="rect">
            <a:avLst/>
          </a:prstGeom>
          <a:noFill/>
        </p:spPr>
        <p:txBody>
          <a:bodyPr wrap="square">
            <a:spAutoFit/>
          </a:bodyPr>
          <a:lstStyle/>
          <a:p>
            <a:pPr algn="ctr"/>
            <a:r>
              <a:rPr lang="en-US" sz="2200" b="1" i="1" dirty="0" err="1">
                <a:latin typeface="+mj-lt"/>
              </a:rPr>
              <a:t>Azərbaycan-Cənubi</a:t>
            </a:r>
            <a:r>
              <a:rPr lang="en-US" sz="2200" b="1" i="1" dirty="0">
                <a:latin typeface="+mj-lt"/>
              </a:rPr>
              <a:t> Amerika </a:t>
            </a:r>
            <a:r>
              <a:rPr lang="en-US" sz="2200" b="1" i="1" dirty="0" err="1">
                <a:latin typeface="+mj-lt"/>
              </a:rPr>
              <a:t>Elmi</a:t>
            </a:r>
            <a:r>
              <a:rPr lang="en-US" sz="2200" b="1" i="1" dirty="0">
                <a:latin typeface="+mj-lt"/>
              </a:rPr>
              <a:t> </a:t>
            </a:r>
            <a:r>
              <a:rPr lang="en-US" sz="2200" b="1" i="1" dirty="0" err="1">
                <a:latin typeface="+mj-lt"/>
              </a:rPr>
              <a:t>Ekspedisiyası</a:t>
            </a:r>
            <a:r>
              <a:rPr lang="az-Latn-AZ" sz="2200" dirty="0">
                <a:latin typeface="+mj-lt"/>
              </a:rPr>
              <a:t/>
            </a:r>
            <a:br>
              <a:rPr lang="az-Latn-AZ" sz="2200" dirty="0">
                <a:latin typeface="+mj-lt"/>
              </a:rPr>
            </a:br>
            <a:r>
              <a:rPr lang="az-Latn-AZ" sz="2200" dirty="0">
                <a:latin typeface="+mj-lt"/>
              </a:rPr>
              <a:t> Azərbaycan-Cənubi Amerika Elmi Ekspedisiyasl</a:t>
            </a:r>
            <a:r>
              <a:rPr lang="en-US" sz="2200" dirty="0">
                <a:latin typeface="+mj-lt"/>
              </a:rPr>
              <a:t> </a:t>
            </a:r>
            <a:r>
              <a:rPr lang="en-US" sz="2200" dirty="0" err="1">
                <a:latin typeface="+mj-lt"/>
              </a:rPr>
              <a:t>bu</a:t>
            </a:r>
            <a:r>
              <a:rPr lang="en-US" sz="2200" dirty="0">
                <a:latin typeface="+mj-lt"/>
              </a:rPr>
              <a:t> </a:t>
            </a:r>
            <a:r>
              <a:rPr lang="en-US" sz="2200" dirty="0" err="1">
                <a:latin typeface="+mj-lt"/>
              </a:rPr>
              <a:t>materiki</a:t>
            </a:r>
            <a:r>
              <a:rPr lang="az-Latn-AZ" sz="2200" dirty="0">
                <a:latin typeface="+mj-lt"/>
              </a:rPr>
              <a:t>n </a:t>
            </a:r>
            <a:r>
              <a:rPr lang="en-US" sz="2200" dirty="0" err="1">
                <a:latin typeface="+mj-lt"/>
              </a:rPr>
              <a:t>əlçatmaz</a:t>
            </a:r>
            <a:r>
              <a:rPr lang="en-US" sz="2200" dirty="0">
                <a:latin typeface="+mj-lt"/>
              </a:rPr>
              <a:t> </a:t>
            </a:r>
            <a:r>
              <a:rPr lang="en-US" sz="2200" dirty="0" err="1">
                <a:latin typeface="+mj-lt"/>
              </a:rPr>
              <a:t>füsunkar</a:t>
            </a:r>
            <a:r>
              <a:rPr lang="en-US" sz="2200" dirty="0">
                <a:latin typeface="+mj-lt"/>
              </a:rPr>
              <a:t> </a:t>
            </a:r>
            <a:r>
              <a:rPr lang="en-US" sz="2200" dirty="0" err="1">
                <a:latin typeface="+mj-lt"/>
              </a:rPr>
              <a:t>əraziləri</a:t>
            </a:r>
            <a:r>
              <a:rPr lang="en-US" sz="2200" dirty="0">
                <a:latin typeface="+mj-lt"/>
              </a:rPr>
              <a:t>, </a:t>
            </a:r>
            <a:r>
              <a:rPr lang="en-US" sz="2200" dirty="0" err="1">
                <a:latin typeface="+mj-lt"/>
              </a:rPr>
              <a:t>xüsusən</a:t>
            </a:r>
            <a:r>
              <a:rPr lang="en-US" sz="2200" dirty="0">
                <a:latin typeface="+mj-lt"/>
              </a:rPr>
              <a:t> </a:t>
            </a:r>
            <a:r>
              <a:rPr lang="en-US" sz="2200" dirty="0" err="1">
                <a:latin typeface="+mj-lt"/>
              </a:rPr>
              <a:t>də</a:t>
            </a:r>
            <a:r>
              <a:rPr lang="en-US" sz="2200" dirty="0">
                <a:latin typeface="+mj-lt"/>
              </a:rPr>
              <a:t> </a:t>
            </a:r>
            <a:r>
              <a:rPr lang="en-US" sz="2200" dirty="0" err="1">
                <a:latin typeface="+mj-lt"/>
              </a:rPr>
              <a:t>zəngin</a:t>
            </a:r>
            <a:r>
              <a:rPr lang="en-US" sz="2200" dirty="0">
                <a:latin typeface="+mj-lt"/>
              </a:rPr>
              <a:t> </a:t>
            </a:r>
            <a:r>
              <a:rPr lang="en-US" sz="2200" dirty="0" err="1">
                <a:latin typeface="+mj-lt"/>
              </a:rPr>
              <a:t>bioloji</a:t>
            </a:r>
            <a:r>
              <a:rPr lang="en-US" sz="2200" dirty="0">
                <a:latin typeface="+mj-lt"/>
              </a:rPr>
              <a:t> </a:t>
            </a:r>
            <a:r>
              <a:rPr lang="en-US" sz="2200" dirty="0" err="1">
                <a:latin typeface="+mj-lt"/>
              </a:rPr>
              <a:t>müxtəlifliyi</a:t>
            </a:r>
            <a:r>
              <a:rPr lang="az-Latn-AZ" sz="2200" dirty="0">
                <a:latin typeface="+mj-lt"/>
              </a:rPr>
              <a:t> </a:t>
            </a:r>
            <a:r>
              <a:rPr lang="en-US" sz="2200" dirty="0" err="1">
                <a:latin typeface="+mj-lt"/>
              </a:rPr>
              <a:t>barədə</a:t>
            </a:r>
            <a:r>
              <a:rPr lang="en-US" sz="2200" dirty="0">
                <a:latin typeface="+mj-lt"/>
              </a:rPr>
              <a:t> </a:t>
            </a:r>
            <a:r>
              <a:rPr lang="en-US" sz="2200" dirty="0" err="1">
                <a:latin typeface="+mj-lt"/>
              </a:rPr>
              <a:t>birbaşa</a:t>
            </a:r>
            <a:r>
              <a:rPr lang="en-US" sz="2200" dirty="0">
                <a:latin typeface="+mj-lt"/>
              </a:rPr>
              <a:t> </a:t>
            </a:r>
            <a:r>
              <a:rPr lang="en-US" sz="2200" dirty="0" err="1">
                <a:latin typeface="+mj-lt"/>
              </a:rPr>
              <a:t>geniş</a:t>
            </a:r>
            <a:r>
              <a:rPr lang="en-US" sz="2200" dirty="0">
                <a:latin typeface="+mj-lt"/>
              </a:rPr>
              <a:t> </a:t>
            </a:r>
            <a:r>
              <a:rPr lang="en-US" sz="2200" dirty="0" err="1">
                <a:latin typeface="+mj-lt"/>
              </a:rPr>
              <a:t>biliklər</a:t>
            </a:r>
            <a:r>
              <a:rPr lang="en-US" sz="2200" dirty="0">
                <a:latin typeface="+mj-lt"/>
              </a:rPr>
              <a:t> və </a:t>
            </a:r>
            <a:r>
              <a:rPr lang="en-US" sz="2200" dirty="0" err="1">
                <a:latin typeface="+mj-lt"/>
              </a:rPr>
              <a:t>məlumatlar</a:t>
            </a:r>
            <a:r>
              <a:rPr lang="en-US" sz="2200" dirty="0">
                <a:latin typeface="+mj-lt"/>
              </a:rPr>
              <a:t> </a:t>
            </a:r>
            <a:r>
              <a:rPr lang="en-US" sz="2200" dirty="0" err="1">
                <a:latin typeface="+mj-lt"/>
              </a:rPr>
              <a:t>əldə</a:t>
            </a:r>
            <a:r>
              <a:rPr lang="en-US" sz="2200" dirty="0">
                <a:latin typeface="+mj-lt"/>
              </a:rPr>
              <a:t> </a:t>
            </a:r>
            <a:r>
              <a:rPr lang="en-US" sz="2200" dirty="0" err="1">
                <a:latin typeface="+mj-lt"/>
              </a:rPr>
              <a:t>etməyə</a:t>
            </a:r>
            <a:r>
              <a:rPr lang="en-US" sz="2200" dirty="0">
                <a:latin typeface="+mj-lt"/>
              </a:rPr>
              <a:t> və </a:t>
            </a:r>
            <a:r>
              <a:rPr lang="en-US" sz="2200" dirty="0" err="1">
                <a:latin typeface="+mj-lt"/>
              </a:rPr>
              <a:t>onların</a:t>
            </a:r>
            <a:r>
              <a:rPr lang="az-Latn-AZ" sz="2200" dirty="0">
                <a:latin typeface="+mj-lt"/>
              </a:rPr>
              <a:t> </a:t>
            </a:r>
            <a:r>
              <a:rPr lang="en-US" sz="2200" dirty="0" err="1">
                <a:latin typeface="+mj-lt"/>
              </a:rPr>
              <a:t>az</a:t>
            </a:r>
            <a:r>
              <a:rPr lang="en-US" sz="2200" dirty="0">
                <a:latin typeface="+mj-lt"/>
              </a:rPr>
              <a:t> </a:t>
            </a:r>
            <a:r>
              <a:rPr lang="en-US" sz="2200" dirty="0" err="1">
                <a:latin typeface="+mj-lt"/>
              </a:rPr>
              <a:t>öyrənilmiş</a:t>
            </a:r>
            <a:r>
              <a:rPr lang="en-US" sz="2200" dirty="0">
                <a:latin typeface="+mj-lt"/>
              </a:rPr>
              <a:t> </a:t>
            </a:r>
            <a:r>
              <a:rPr lang="en-US" sz="2200" dirty="0" err="1">
                <a:latin typeface="+mj-lt"/>
              </a:rPr>
              <a:t>komponentlərini</a:t>
            </a:r>
            <a:r>
              <a:rPr lang="en-US" sz="2200" dirty="0">
                <a:latin typeface="+mj-lt"/>
              </a:rPr>
              <a:t> </a:t>
            </a:r>
            <a:r>
              <a:rPr lang="en-US" sz="2200" dirty="0" err="1">
                <a:latin typeface="+mj-lt"/>
              </a:rPr>
              <a:t>yerində</a:t>
            </a:r>
            <a:r>
              <a:rPr lang="en-US" sz="2200" dirty="0">
                <a:latin typeface="+mj-lt"/>
              </a:rPr>
              <a:t> </a:t>
            </a:r>
            <a:r>
              <a:rPr lang="en-US" sz="2200" dirty="0" err="1">
                <a:latin typeface="+mj-lt"/>
              </a:rPr>
              <a:t>tədqiq</a:t>
            </a:r>
            <a:r>
              <a:rPr lang="en-US" sz="2200" dirty="0">
                <a:latin typeface="+mj-lt"/>
              </a:rPr>
              <a:t> </a:t>
            </a:r>
            <a:r>
              <a:rPr lang="en-US" sz="2200" dirty="0" err="1">
                <a:latin typeface="+mj-lt"/>
              </a:rPr>
              <a:t>etməyə</a:t>
            </a:r>
            <a:r>
              <a:rPr lang="en-US" sz="2200" dirty="0">
                <a:latin typeface="+mj-lt"/>
              </a:rPr>
              <a:t> </a:t>
            </a:r>
            <a:r>
              <a:rPr lang="en-US" sz="2200" dirty="0" err="1">
                <a:latin typeface="+mj-lt"/>
              </a:rPr>
              <a:t>imkan</a:t>
            </a:r>
            <a:r>
              <a:rPr lang="az-Latn-AZ" sz="2200" dirty="0">
                <a:latin typeface="+mj-lt"/>
              </a:rPr>
              <a:t> </a:t>
            </a:r>
            <a:r>
              <a:rPr lang="en-US" sz="2200" dirty="0" err="1">
                <a:latin typeface="+mj-lt"/>
              </a:rPr>
              <a:t>yaratmışdır</a:t>
            </a:r>
            <a:r>
              <a:rPr lang="en-US" sz="2200" dirty="0">
                <a:latin typeface="+mj-lt"/>
              </a:rPr>
              <a:t>.</a:t>
            </a:r>
            <a:r>
              <a:rPr lang="az-Latn-AZ" sz="2200" dirty="0">
                <a:latin typeface="+mj-lt"/>
              </a:rPr>
              <a:t> </a:t>
            </a:r>
            <a:r>
              <a:rPr lang="en-US" sz="2200" dirty="0" err="1">
                <a:latin typeface="+mj-lt"/>
              </a:rPr>
              <a:t>Ekspedisiya</a:t>
            </a:r>
            <a:r>
              <a:rPr lang="en-US" sz="2200" dirty="0">
                <a:latin typeface="+mj-lt"/>
              </a:rPr>
              <a:t> 2010-cu </a:t>
            </a:r>
            <a:r>
              <a:rPr lang="en-US" sz="2200" dirty="0" err="1">
                <a:latin typeface="+mj-lt"/>
              </a:rPr>
              <a:t>ildə</a:t>
            </a:r>
            <a:r>
              <a:rPr lang="en-US" sz="2200" dirty="0">
                <a:latin typeface="+mj-lt"/>
              </a:rPr>
              <a:t> </a:t>
            </a:r>
            <a:r>
              <a:rPr lang="en-US" sz="2200" dirty="0" err="1">
                <a:latin typeface="+mj-lt"/>
              </a:rPr>
              <a:t>Argentinanın</a:t>
            </a:r>
            <a:r>
              <a:rPr lang="en-US" sz="2200" dirty="0">
                <a:latin typeface="+mj-lt"/>
              </a:rPr>
              <a:t> </a:t>
            </a:r>
            <a:r>
              <a:rPr lang="en-US" sz="2200" dirty="0" err="1">
                <a:latin typeface="+mj-lt"/>
              </a:rPr>
              <a:t>ən</a:t>
            </a:r>
            <a:r>
              <a:rPr lang="en-US" sz="2200" dirty="0">
                <a:latin typeface="+mj-lt"/>
              </a:rPr>
              <a:t> </a:t>
            </a:r>
            <a:r>
              <a:rPr lang="en-US" sz="2200" dirty="0" err="1">
                <a:latin typeface="+mj-lt"/>
              </a:rPr>
              <a:t>yüksək</a:t>
            </a:r>
            <a:r>
              <a:rPr lang="en-US" sz="2200" dirty="0">
                <a:latin typeface="+mj-lt"/>
              </a:rPr>
              <a:t> </a:t>
            </a:r>
            <a:r>
              <a:rPr lang="en-US" sz="2200" dirty="0" err="1">
                <a:latin typeface="+mj-lt"/>
              </a:rPr>
              <a:t>nöqtəsi</a:t>
            </a:r>
            <a:r>
              <a:rPr lang="en-US" sz="2200" dirty="0">
                <a:latin typeface="+mj-lt"/>
              </a:rPr>
              <a:t> </a:t>
            </a:r>
            <a:r>
              <a:rPr lang="en-US" sz="2200" dirty="0" err="1">
                <a:latin typeface="+mj-lt"/>
              </a:rPr>
              <a:t>olan</a:t>
            </a:r>
            <a:r>
              <a:rPr lang="az-Latn-AZ" sz="2200" dirty="0">
                <a:latin typeface="+mj-lt"/>
              </a:rPr>
              <a:t> </a:t>
            </a:r>
            <a:r>
              <a:rPr lang="en-US" sz="2200" dirty="0" err="1">
                <a:latin typeface="+mj-lt"/>
              </a:rPr>
              <a:t>Akonkaqua</a:t>
            </a:r>
            <a:r>
              <a:rPr lang="en-US" sz="2200" dirty="0">
                <a:latin typeface="+mj-lt"/>
              </a:rPr>
              <a:t>(6962) </a:t>
            </a:r>
            <a:r>
              <a:rPr lang="en-US" sz="2200" dirty="0" err="1">
                <a:latin typeface="+mj-lt"/>
              </a:rPr>
              <a:t>zirvəsinə</a:t>
            </a:r>
            <a:r>
              <a:rPr lang="en-US" sz="2200" dirty="0">
                <a:latin typeface="+mj-lt"/>
              </a:rPr>
              <a:t> </a:t>
            </a:r>
            <a:r>
              <a:rPr lang="en-US" sz="2200" dirty="0" err="1">
                <a:latin typeface="+mj-lt"/>
              </a:rPr>
              <a:t>yürüşü</a:t>
            </a:r>
            <a:r>
              <a:rPr lang="en-US" sz="2200" dirty="0">
                <a:latin typeface="+mj-lt"/>
              </a:rPr>
              <a:t> </a:t>
            </a:r>
            <a:r>
              <a:rPr lang="en-US" sz="2200" dirty="0" err="1">
                <a:latin typeface="+mj-lt"/>
              </a:rPr>
              <a:t>uğurla</a:t>
            </a:r>
            <a:r>
              <a:rPr lang="en-US" sz="2200" dirty="0">
                <a:latin typeface="+mj-lt"/>
              </a:rPr>
              <a:t> </a:t>
            </a:r>
            <a:r>
              <a:rPr lang="en-US" sz="2200" dirty="0" err="1">
                <a:latin typeface="+mj-lt"/>
              </a:rPr>
              <a:t>başa</a:t>
            </a:r>
            <a:r>
              <a:rPr lang="en-US" sz="2200" dirty="0">
                <a:latin typeface="+mj-lt"/>
              </a:rPr>
              <a:t> </a:t>
            </a:r>
            <a:r>
              <a:rPr lang="en-US" sz="2200" dirty="0" err="1">
                <a:latin typeface="+mj-lt"/>
              </a:rPr>
              <a:t>vurmuşdu</a:t>
            </a:r>
            <a:r>
              <a:rPr lang="en-US" sz="2200" dirty="0">
                <a:latin typeface="+mj-lt"/>
              </a:rPr>
              <a:t>.</a:t>
            </a:r>
            <a:r>
              <a:rPr lang="az-Latn-AZ" sz="2200" dirty="0">
                <a:latin typeface="+mj-lt"/>
              </a:rPr>
              <a:t> </a:t>
            </a:r>
            <a:r>
              <a:rPr lang="en-US" sz="2200" dirty="0" err="1">
                <a:latin typeface="+mj-lt"/>
              </a:rPr>
              <a:t>Azərbaycanlı</a:t>
            </a:r>
            <a:r>
              <a:rPr lang="en-US" sz="2200" dirty="0">
                <a:latin typeface="+mj-lt"/>
              </a:rPr>
              <a:t> </a:t>
            </a:r>
            <a:r>
              <a:rPr lang="en-US" sz="2200" dirty="0" err="1">
                <a:latin typeface="+mj-lt"/>
              </a:rPr>
              <a:t>səyahətçilər</a:t>
            </a:r>
            <a:r>
              <a:rPr lang="en-US" sz="2200" dirty="0">
                <a:latin typeface="+mj-lt"/>
              </a:rPr>
              <a:t> </a:t>
            </a:r>
            <a:r>
              <a:rPr lang="en-US" sz="2200" dirty="0" err="1">
                <a:latin typeface="+mj-lt"/>
              </a:rPr>
              <a:t>Akonkaqua</a:t>
            </a:r>
            <a:r>
              <a:rPr lang="en-US" sz="2200" dirty="0">
                <a:latin typeface="+mj-lt"/>
              </a:rPr>
              <a:t> </a:t>
            </a:r>
            <a:r>
              <a:rPr lang="en-US" sz="2200" dirty="0" err="1">
                <a:latin typeface="+mj-lt"/>
              </a:rPr>
              <a:t>zirvəsinə</a:t>
            </a:r>
            <a:r>
              <a:rPr lang="en-US" sz="2200" dirty="0">
                <a:latin typeface="+mj-lt"/>
              </a:rPr>
              <a:t> </a:t>
            </a:r>
            <a:r>
              <a:rPr lang="en-US" sz="2200" dirty="0" err="1">
                <a:latin typeface="+mj-lt"/>
              </a:rPr>
              <a:t>Azərbaycan</a:t>
            </a:r>
            <a:r>
              <a:rPr lang="az-Latn-AZ" sz="2200" dirty="0">
                <a:latin typeface="+mj-lt"/>
              </a:rPr>
              <a:t> </a:t>
            </a:r>
            <a:r>
              <a:rPr lang="en-US" sz="2200" dirty="0" err="1">
                <a:latin typeface="+mj-lt"/>
              </a:rPr>
              <a:t>Respublikasının</a:t>
            </a:r>
            <a:r>
              <a:rPr lang="en-US" sz="2200" dirty="0">
                <a:latin typeface="+mj-lt"/>
              </a:rPr>
              <a:t> </a:t>
            </a:r>
            <a:r>
              <a:rPr lang="en-US" sz="2200" dirty="0" err="1">
                <a:latin typeface="+mj-lt"/>
              </a:rPr>
              <a:t>dövlət</a:t>
            </a:r>
            <a:r>
              <a:rPr lang="en-US" sz="2200" dirty="0">
                <a:latin typeface="+mj-lt"/>
              </a:rPr>
              <a:t> </a:t>
            </a:r>
            <a:r>
              <a:rPr lang="en-US" sz="2200" dirty="0" err="1">
                <a:latin typeface="+mj-lt"/>
              </a:rPr>
              <a:t>bayrağını</a:t>
            </a:r>
            <a:r>
              <a:rPr lang="en-US" sz="2200" dirty="0">
                <a:latin typeface="+mj-lt"/>
              </a:rPr>
              <a:t> və </a:t>
            </a:r>
            <a:r>
              <a:rPr lang="en-US" sz="2200" dirty="0" err="1">
                <a:latin typeface="+mj-lt"/>
              </a:rPr>
              <a:t>üzərində</a:t>
            </a:r>
            <a:r>
              <a:rPr lang="en-US" sz="2200" dirty="0">
                <a:latin typeface="+mj-lt"/>
              </a:rPr>
              <a:t> </a:t>
            </a:r>
            <a:r>
              <a:rPr lang="en-US" sz="2200" dirty="0" err="1">
                <a:latin typeface="+mj-lt"/>
              </a:rPr>
              <a:t>mərhum</a:t>
            </a:r>
            <a:r>
              <a:rPr lang="en-US" sz="2200" dirty="0">
                <a:latin typeface="+mj-lt"/>
              </a:rPr>
              <a:t> president</a:t>
            </a:r>
            <a:r>
              <a:rPr lang="az-Latn-AZ" sz="2200" dirty="0">
                <a:latin typeface="+mj-lt"/>
              </a:rPr>
              <a:t> </a:t>
            </a:r>
            <a:r>
              <a:rPr lang="en-US" sz="2200" dirty="0" err="1">
                <a:latin typeface="+mj-lt"/>
              </a:rPr>
              <a:t>Heydər</a:t>
            </a:r>
            <a:r>
              <a:rPr lang="en-US" sz="2200" dirty="0">
                <a:latin typeface="+mj-lt"/>
              </a:rPr>
              <a:t> </a:t>
            </a:r>
            <a:r>
              <a:rPr lang="en-US" sz="2200" dirty="0" err="1">
                <a:latin typeface="+mj-lt"/>
              </a:rPr>
              <a:t>Əliyevin</a:t>
            </a:r>
            <a:r>
              <a:rPr lang="en-US" sz="2200" dirty="0">
                <a:latin typeface="+mj-lt"/>
              </a:rPr>
              <a:t> </a:t>
            </a:r>
            <a:r>
              <a:rPr lang="en-US" sz="2200" dirty="0" err="1">
                <a:latin typeface="+mj-lt"/>
              </a:rPr>
              <a:t>şəkli</a:t>
            </a:r>
            <a:r>
              <a:rPr lang="en-US" sz="2200" dirty="0">
                <a:latin typeface="+mj-lt"/>
              </a:rPr>
              <a:t> </a:t>
            </a:r>
            <a:r>
              <a:rPr lang="en-US" sz="2200" dirty="0" err="1">
                <a:latin typeface="+mj-lt"/>
              </a:rPr>
              <a:t>olan</a:t>
            </a:r>
            <a:r>
              <a:rPr lang="en-US" sz="2200" dirty="0">
                <a:latin typeface="+mj-lt"/>
              </a:rPr>
              <a:t> «</a:t>
            </a:r>
            <a:r>
              <a:rPr lang="en-US" sz="2200" dirty="0" err="1">
                <a:latin typeface="+mj-lt"/>
              </a:rPr>
              <a:t>Mən</a:t>
            </a:r>
            <a:r>
              <a:rPr lang="en-US" sz="2200" dirty="0">
                <a:latin typeface="+mj-lt"/>
              </a:rPr>
              <a:t> </a:t>
            </a:r>
            <a:r>
              <a:rPr lang="en-US" sz="2200" dirty="0" err="1">
                <a:latin typeface="+mj-lt"/>
              </a:rPr>
              <a:t>fəxr</a:t>
            </a:r>
            <a:r>
              <a:rPr lang="en-US" sz="2200" dirty="0">
                <a:latin typeface="+mj-lt"/>
              </a:rPr>
              <a:t> </a:t>
            </a:r>
            <a:r>
              <a:rPr lang="en-US" sz="2200" dirty="0" err="1">
                <a:latin typeface="+mj-lt"/>
              </a:rPr>
              <a:t>edirəm</a:t>
            </a:r>
            <a:r>
              <a:rPr lang="en-US" sz="2200" dirty="0">
                <a:latin typeface="+mj-lt"/>
              </a:rPr>
              <a:t> </a:t>
            </a:r>
            <a:r>
              <a:rPr lang="en-US" sz="2200" dirty="0" err="1">
                <a:latin typeface="+mj-lt"/>
              </a:rPr>
              <a:t>ki</a:t>
            </a:r>
            <a:r>
              <a:rPr lang="en-US" sz="2200" dirty="0">
                <a:latin typeface="+mj-lt"/>
              </a:rPr>
              <a:t>, </a:t>
            </a:r>
            <a:r>
              <a:rPr lang="en-US" sz="2200" dirty="0" err="1">
                <a:latin typeface="+mj-lt"/>
              </a:rPr>
              <a:t>azərbaycanlıyam</a:t>
            </a:r>
            <a:r>
              <a:rPr lang="en-US" sz="2200" dirty="0">
                <a:latin typeface="+mj-lt"/>
              </a:rPr>
              <a:t>»</a:t>
            </a:r>
            <a:r>
              <a:rPr lang="az-Latn-AZ" sz="2200" dirty="0">
                <a:latin typeface="+mj-lt"/>
              </a:rPr>
              <a:t> </a:t>
            </a:r>
            <a:r>
              <a:rPr lang="en-US" sz="2200" dirty="0" err="1">
                <a:latin typeface="+mj-lt"/>
              </a:rPr>
              <a:t>sözləri</a:t>
            </a:r>
            <a:r>
              <a:rPr lang="en-US" sz="2200" dirty="0">
                <a:latin typeface="+mj-lt"/>
              </a:rPr>
              <a:t> </a:t>
            </a:r>
            <a:r>
              <a:rPr lang="en-US" sz="2200" dirty="0" err="1">
                <a:latin typeface="+mj-lt"/>
              </a:rPr>
              <a:t>olan</a:t>
            </a:r>
            <a:r>
              <a:rPr lang="en-US" sz="2200" dirty="0">
                <a:latin typeface="+mj-lt"/>
              </a:rPr>
              <a:t> </a:t>
            </a:r>
            <a:r>
              <a:rPr lang="en-US" sz="2200" dirty="0" smtClean="0">
                <a:latin typeface="+mj-lt"/>
              </a:rPr>
              <a:t>l</a:t>
            </a:r>
            <a:r>
              <a:rPr lang="az-Latn-AZ" sz="2200" dirty="0" smtClean="0">
                <a:latin typeface="+mj-lt"/>
              </a:rPr>
              <a:t>ö</a:t>
            </a:r>
            <a:r>
              <a:rPr lang="en-US" sz="2200" dirty="0" err="1" smtClean="0">
                <a:latin typeface="+mj-lt"/>
              </a:rPr>
              <a:t>vhə</a:t>
            </a:r>
            <a:r>
              <a:rPr lang="en-US" sz="2200" dirty="0" smtClean="0">
                <a:latin typeface="+mj-lt"/>
              </a:rPr>
              <a:t> </a:t>
            </a:r>
            <a:r>
              <a:rPr lang="en-US" sz="2200" dirty="0" err="1">
                <a:latin typeface="+mj-lt"/>
              </a:rPr>
              <a:t>bərkidiblər</a:t>
            </a:r>
            <a:r>
              <a:rPr lang="en-US" sz="2200" dirty="0">
                <a:latin typeface="+mj-lt"/>
              </a:rPr>
              <a:t>. </a:t>
            </a:r>
            <a:r>
              <a:rPr lang="en-US" sz="2200" dirty="0" err="1">
                <a:latin typeface="+mj-lt"/>
              </a:rPr>
              <a:t>Həmçinin</a:t>
            </a:r>
            <a:r>
              <a:rPr lang="en-US" sz="2200" dirty="0">
                <a:latin typeface="+mj-lt"/>
              </a:rPr>
              <a:t> </a:t>
            </a:r>
            <a:r>
              <a:rPr lang="en-US" sz="2200" dirty="0" err="1">
                <a:latin typeface="+mj-lt"/>
              </a:rPr>
              <a:t>də</a:t>
            </a:r>
            <a:r>
              <a:rPr lang="en-US" sz="2200" dirty="0">
                <a:latin typeface="+mj-lt"/>
              </a:rPr>
              <a:t> “</a:t>
            </a:r>
            <a:r>
              <a:rPr lang="en-US" sz="2200" dirty="0" err="1">
                <a:latin typeface="+mj-lt"/>
              </a:rPr>
              <a:t>Yaşıl</a:t>
            </a:r>
            <a:r>
              <a:rPr lang="en-US" sz="2200" dirty="0">
                <a:latin typeface="+mj-lt"/>
              </a:rPr>
              <a:t> </a:t>
            </a:r>
            <a:r>
              <a:rPr lang="en-US" sz="2200" dirty="0" err="1">
                <a:latin typeface="+mj-lt"/>
              </a:rPr>
              <a:t>dünya</a:t>
            </a:r>
            <a:r>
              <a:rPr lang="en-US" sz="2200" dirty="0">
                <a:latin typeface="+mj-lt"/>
              </a:rPr>
              <a:t> </a:t>
            </a:r>
            <a:r>
              <a:rPr lang="en-US" sz="2200" dirty="0" err="1">
                <a:latin typeface="+mj-lt"/>
              </a:rPr>
              <a:t>uğruna</a:t>
            </a:r>
            <a:r>
              <a:rPr lang="az-Latn-AZ" sz="2200" dirty="0">
                <a:latin typeface="+mj-lt"/>
              </a:rPr>
              <a:t> </a:t>
            </a:r>
            <a:r>
              <a:rPr lang="en-US" sz="2200" dirty="0">
                <a:latin typeface="+mj-lt"/>
              </a:rPr>
              <a:t>2010-cu il </a:t>
            </a:r>
            <a:r>
              <a:rPr lang="en-US" sz="2200" dirty="0" err="1">
                <a:latin typeface="+mj-lt"/>
              </a:rPr>
              <a:t>Azərbaycanda</a:t>
            </a:r>
            <a:r>
              <a:rPr lang="en-US" sz="2200" dirty="0">
                <a:latin typeface="+mj-lt"/>
              </a:rPr>
              <a:t> </a:t>
            </a:r>
            <a:r>
              <a:rPr lang="en-US" sz="2200" dirty="0" err="1">
                <a:latin typeface="+mj-lt"/>
              </a:rPr>
              <a:t>ekologiya</a:t>
            </a:r>
            <a:r>
              <a:rPr lang="en-US" sz="2200" dirty="0">
                <a:latin typeface="+mj-lt"/>
              </a:rPr>
              <a:t> </a:t>
            </a:r>
            <a:r>
              <a:rPr lang="en-US" sz="2200" dirty="0" err="1" smtClean="0">
                <a:latin typeface="+mj-lt"/>
              </a:rPr>
              <a:t>ilidir”s</a:t>
            </a:r>
            <a:r>
              <a:rPr lang="az-Latn-AZ" sz="2200" dirty="0" smtClean="0">
                <a:latin typeface="+mj-lt"/>
              </a:rPr>
              <a:t>ö</a:t>
            </a:r>
            <a:r>
              <a:rPr lang="en-US" sz="2200" dirty="0" err="1" smtClean="0">
                <a:latin typeface="+mj-lt"/>
              </a:rPr>
              <a:t>zləri</a:t>
            </a:r>
            <a:r>
              <a:rPr lang="en-US" sz="2200" dirty="0" smtClean="0">
                <a:latin typeface="+mj-lt"/>
              </a:rPr>
              <a:t> alt</a:t>
            </a:r>
            <a:r>
              <a:rPr lang="az-Latn-AZ" sz="2200" dirty="0" smtClean="0">
                <a:latin typeface="+mj-lt"/>
              </a:rPr>
              <a:t>ı</a:t>
            </a:r>
            <a:r>
              <a:rPr lang="en-US" sz="2200" dirty="0" err="1" smtClean="0">
                <a:latin typeface="+mj-lt"/>
              </a:rPr>
              <a:t>nda</a:t>
            </a:r>
            <a:r>
              <a:rPr lang="en-US" sz="2200" dirty="0" smtClean="0">
                <a:latin typeface="+mj-lt"/>
              </a:rPr>
              <a:t> </a:t>
            </a:r>
            <a:r>
              <a:rPr lang="en-US" sz="2200" dirty="0" err="1">
                <a:latin typeface="+mj-lt"/>
              </a:rPr>
              <a:t>həm</a:t>
            </a:r>
            <a:r>
              <a:rPr lang="az-Latn-AZ" sz="2200" dirty="0">
                <a:latin typeface="+mj-lt"/>
              </a:rPr>
              <a:t> </a:t>
            </a:r>
            <a:r>
              <a:rPr lang="en-US" sz="2200" dirty="0" err="1">
                <a:latin typeface="+mj-lt"/>
              </a:rPr>
              <a:t>Azərbaycan</a:t>
            </a:r>
            <a:r>
              <a:rPr lang="en-US" sz="2200" dirty="0">
                <a:latin typeface="+mj-lt"/>
              </a:rPr>
              <a:t> </a:t>
            </a:r>
            <a:r>
              <a:rPr lang="en-US" sz="2200" dirty="0" err="1">
                <a:latin typeface="+mj-lt"/>
              </a:rPr>
              <a:t>həm</a:t>
            </a:r>
            <a:r>
              <a:rPr lang="en-US" sz="2200" dirty="0">
                <a:latin typeface="+mj-lt"/>
              </a:rPr>
              <a:t> </a:t>
            </a:r>
            <a:r>
              <a:rPr lang="en-US" sz="2200" dirty="0" err="1">
                <a:latin typeface="+mj-lt"/>
              </a:rPr>
              <a:t>də</a:t>
            </a:r>
            <a:r>
              <a:rPr lang="en-US" sz="2200" dirty="0">
                <a:latin typeface="+mj-lt"/>
              </a:rPr>
              <a:t> </a:t>
            </a:r>
            <a:r>
              <a:rPr lang="en-US" sz="2200" dirty="0" err="1">
                <a:latin typeface="+mj-lt"/>
              </a:rPr>
              <a:t>ingilis</a:t>
            </a:r>
            <a:r>
              <a:rPr lang="en-US" sz="2200" dirty="0">
                <a:latin typeface="+mj-lt"/>
              </a:rPr>
              <a:t> </a:t>
            </a:r>
            <a:r>
              <a:rPr lang="en-US" sz="2200" dirty="0" err="1">
                <a:latin typeface="+mj-lt"/>
              </a:rPr>
              <a:t>dillərində</a:t>
            </a:r>
            <a:r>
              <a:rPr lang="en-US" sz="2200" dirty="0">
                <a:latin typeface="+mj-lt"/>
              </a:rPr>
              <a:t> </a:t>
            </a:r>
            <a:r>
              <a:rPr lang="en-US" sz="2200" dirty="0" err="1">
                <a:latin typeface="+mj-lt"/>
              </a:rPr>
              <a:t>lövhə</a:t>
            </a:r>
            <a:r>
              <a:rPr lang="en-US" sz="2200" dirty="0">
                <a:latin typeface="+mj-lt"/>
              </a:rPr>
              <a:t> </a:t>
            </a:r>
            <a:r>
              <a:rPr lang="en-US" sz="2200" dirty="0" err="1">
                <a:latin typeface="+mj-lt"/>
              </a:rPr>
              <a:t>bərkidilmişdir</a:t>
            </a:r>
            <a:r>
              <a:rPr lang="en-US" sz="2200" dirty="0">
                <a:latin typeface="+mj-lt"/>
              </a:rPr>
              <a:t>.</a:t>
            </a:r>
            <a:endParaRPr lang="ru-RU" sz="2200" dirty="0">
              <a:latin typeface="+mj-lt"/>
            </a:endParaRPr>
          </a:p>
        </p:txBody>
      </p:sp>
    </p:spTree>
    <p:extLst>
      <p:ext uri="{BB962C8B-B14F-4D97-AF65-F5344CB8AC3E}">
        <p14:creationId xmlns:p14="http://schemas.microsoft.com/office/powerpoint/2010/main" val="80149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BDA406A-636C-445A-854B-2853419EE5B6}"/>
              </a:ext>
            </a:extLst>
          </p:cNvPr>
          <p:cNvSpPr txBox="1"/>
          <p:nvPr/>
        </p:nvSpPr>
        <p:spPr>
          <a:xfrm>
            <a:off x="2726635" y="628028"/>
            <a:ext cx="6738730" cy="8679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Dağ</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az-Latn-AZ" sz="2800" dirty="0">
                <a:solidFill>
                  <a:prstClr val="black"/>
                </a:solidFill>
                <a:latin typeface="Calibri" panose="020F0502020204030204"/>
              </a:rPr>
              <a:t>Mədəniyyətləri və Landşaftları Tədqiqat İnstitutu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az-Latn-AZ"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1EF78836-E3BF-41F8-BB95-1C46DF715C9B}"/>
              </a:ext>
            </a:extLst>
          </p:cNvPr>
          <p:cNvSpPr>
            <a:spLocks noGrp="1"/>
          </p:cNvSpPr>
          <p:nvPr>
            <p:ph sz="half" idx="1"/>
          </p:nvPr>
        </p:nvSpPr>
        <p:spPr>
          <a:xfrm>
            <a:off x="417443" y="2072167"/>
            <a:ext cx="5174974" cy="4727025"/>
          </a:xfrm>
        </p:spPr>
        <p:txBody>
          <a:bodyPr>
            <a:normAutofit fontScale="92500" lnSpcReduction="10000"/>
          </a:bodyPr>
          <a:lstStyle/>
          <a:p>
            <a:r>
              <a:rPr lang="en-US" dirty="0" err="1">
                <a:latin typeface="+mj-lt"/>
              </a:rPr>
              <a:t>Dağ</a:t>
            </a:r>
            <a:r>
              <a:rPr lang="en-US" dirty="0">
                <a:latin typeface="+mj-lt"/>
              </a:rPr>
              <a:t> </a:t>
            </a:r>
            <a:r>
              <a:rPr lang="en-US" dirty="0" err="1">
                <a:latin typeface="+mj-lt"/>
              </a:rPr>
              <a:t>Mədəniyyətləri</a:t>
            </a:r>
            <a:r>
              <a:rPr lang="en-US" dirty="0">
                <a:latin typeface="+mj-lt"/>
              </a:rPr>
              <a:t> və </a:t>
            </a:r>
            <a:r>
              <a:rPr lang="en-US" dirty="0" err="1">
                <a:latin typeface="+mj-lt"/>
              </a:rPr>
              <a:t>Landşaftları</a:t>
            </a:r>
            <a:r>
              <a:rPr lang="en-US" dirty="0">
                <a:latin typeface="+mj-lt"/>
              </a:rPr>
              <a:t> </a:t>
            </a:r>
            <a:r>
              <a:rPr lang="en-US" dirty="0" err="1">
                <a:latin typeface="+mj-lt"/>
              </a:rPr>
              <a:t>Tədqiqat</a:t>
            </a:r>
            <a:r>
              <a:rPr lang="en-US" dirty="0">
                <a:latin typeface="+mj-lt"/>
              </a:rPr>
              <a:t> </a:t>
            </a:r>
            <a:r>
              <a:rPr lang="en-US" dirty="0" err="1">
                <a:latin typeface="+mj-lt"/>
              </a:rPr>
              <a:t>İnstitutu</a:t>
            </a:r>
            <a:r>
              <a:rPr lang="en-US" dirty="0">
                <a:latin typeface="+mj-lt"/>
              </a:rPr>
              <a:t> - </a:t>
            </a:r>
            <a:r>
              <a:rPr lang="en-US" dirty="0" err="1">
                <a:latin typeface="+mj-lt"/>
              </a:rPr>
              <a:t>elmi</a:t>
            </a:r>
            <a:r>
              <a:rPr lang="en-US" dirty="0">
                <a:latin typeface="+mj-lt"/>
              </a:rPr>
              <a:t> </a:t>
            </a:r>
            <a:r>
              <a:rPr lang="en-US" dirty="0" err="1">
                <a:latin typeface="+mj-lt"/>
              </a:rPr>
              <a:t>araşdırma</a:t>
            </a:r>
            <a:r>
              <a:rPr lang="en-US" dirty="0">
                <a:latin typeface="+mj-lt"/>
              </a:rPr>
              <a:t> </a:t>
            </a:r>
            <a:r>
              <a:rPr lang="en-US" dirty="0" err="1">
                <a:latin typeface="+mj-lt"/>
              </a:rPr>
              <a:t>fəaliyyəti</a:t>
            </a:r>
            <a:r>
              <a:rPr lang="en-US" dirty="0">
                <a:latin typeface="+mj-lt"/>
              </a:rPr>
              <a:t> </a:t>
            </a:r>
            <a:r>
              <a:rPr lang="en-US" dirty="0" err="1">
                <a:latin typeface="+mj-lt"/>
              </a:rPr>
              <a:t>ilə</a:t>
            </a:r>
            <a:r>
              <a:rPr lang="en-US" dirty="0">
                <a:latin typeface="+mj-lt"/>
              </a:rPr>
              <a:t> </a:t>
            </a:r>
            <a:r>
              <a:rPr lang="en-US" dirty="0" err="1">
                <a:latin typeface="+mj-lt"/>
              </a:rPr>
              <a:t>məşğuldur</a:t>
            </a:r>
            <a:r>
              <a:rPr lang="en-US" dirty="0">
                <a:latin typeface="+mj-lt"/>
              </a:rPr>
              <a:t>. </a:t>
            </a:r>
            <a:r>
              <a:rPr lang="en-US" dirty="0" err="1">
                <a:latin typeface="+mj-lt"/>
              </a:rPr>
              <a:t>Tələbələrin</a:t>
            </a:r>
            <a:r>
              <a:rPr lang="en-US" dirty="0">
                <a:latin typeface="+mj-lt"/>
              </a:rPr>
              <a:t> </a:t>
            </a:r>
            <a:r>
              <a:rPr lang="en-US" dirty="0" err="1">
                <a:latin typeface="+mj-lt"/>
              </a:rPr>
              <a:t>həm</a:t>
            </a:r>
            <a:r>
              <a:rPr lang="en-US" dirty="0">
                <a:latin typeface="+mj-lt"/>
              </a:rPr>
              <a:t> </a:t>
            </a:r>
            <a:r>
              <a:rPr lang="en-US" dirty="0" err="1">
                <a:latin typeface="+mj-lt"/>
              </a:rPr>
              <a:t>ətraflı</a:t>
            </a:r>
            <a:r>
              <a:rPr lang="en-US" dirty="0">
                <a:latin typeface="+mj-lt"/>
              </a:rPr>
              <a:t>, </a:t>
            </a:r>
            <a:r>
              <a:rPr lang="en-US" dirty="0" err="1">
                <a:latin typeface="+mj-lt"/>
              </a:rPr>
              <a:t>həm</a:t>
            </a:r>
            <a:r>
              <a:rPr lang="en-US" dirty="0">
                <a:latin typeface="+mj-lt"/>
              </a:rPr>
              <a:t> </a:t>
            </a:r>
            <a:r>
              <a:rPr lang="en-US" dirty="0" err="1">
                <a:latin typeface="+mj-lt"/>
              </a:rPr>
              <a:t>dərin</a:t>
            </a:r>
            <a:r>
              <a:rPr lang="en-US" dirty="0">
                <a:latin typeface="+mj-lt"/>
              </a:rPr>
              <a:t> </a:t>
            </a:r>
            <a:r>
              <a:rPr lang="en-US" dirty="0" err="1">
                <a:latin typeface="+mj-lt"/>
              </a:rPr>
              <a:t>məlumatlar</a:t>
            </a:r>
            <a:r>
              <a:rPr lang="en-US" dirty="0">
                <a:latin typeface="+mj-lt"/>
              </a:rPr>
              <a:t> </a:t>
            </a:r>
            <a:r>
              <a:rPr lang="en-US" dirty="0" err="1">
                <a:latin typeface="+mj-lt"/>
              </a:rPr>
              <a:t>əldə</a:t>
            </a:r>
            <a:r>
              <a:rPr lang="en-US" dirty="0">
                <a:latin typeface="+mj-lt"/>
              </a:rPr>
              <a:t> </a:t>
            </a:r>
            <a:r>
              <a:rPr lang="en-US" dirty="0" err="1">
                <a:latin typeface="+mj-lt"/>
              </a:rPr>
              <a:t>etməsi</a:t>
            </a:r>
            <a:r>
              <a:rPr lang="en-US" dirty="0">
                <a:latin typeface="+mj-lt"/>
              </a:rPr>
              <a:t> </a:t>
            </a:r>
            <a:r>
              <a:rPr lang="en-US" dirty="0" err="1">
                <a:latin typeface="+mj-lt"/>
              </a:rPr>
              <a:t>imkanları</a:t>
            </a:r>
            <a:r>
              <a:rPr lang="en-US" dirty="0">
                <a:latin typeface="+mj-lt"/>
              </a:rPr>
              <a:t> </a:t>
            </a:r>
            <a:r>
              <a:rPr lang="en-US" dirty="0" err="1">
                <a:latin typeface="+mj-lt"/>
              </a:rPr>
              <a:t>ilə</a:t>
            </a:r>
            <a:r>
              <a:rPr lang="en-US" dirty="0">
                <a:latin typeface="+mj-lt"/>
              </a:rPr>
              <a:t> </a:t>
            </a:r>
            <a:r>
              <a:rPr lang="en-US" dirty="0" err="1">
                <a:latin typeface="+mj-lt"/>
              </a:rPr>
              <a:t>dağ</a:t>
            </a:r>
            <a:r>
              <a:rPr lang="en-US" dirty="0">
                <a:latin typeface="+mj-lt"/>
              </a:rPr>
              <a:t> </a:t>
            </a:r>
            <a:r>
              <a:rPr lang="en-US" dirty="0" err="1">
                <a:latin typeface="+mj-lt"/>
              </a:rPr>
              <a:t>subyektlərinə</a:t>
            </a:r>
            <a:r>
              <a:rPr lang="en-US" dirty="0">
                <a:latin typeface="+mj-lt"/>
              </a:rPr>
              <a:t> </a:t>
            </a:r>
            <a:r>
              <a:rPr lang="en-US" dirty="0" err="1">
                <a:latin typeface="+mj-lt"/>
              </a:rPr>
              <a:t>diqqət</a:t>
            </a:r>
            <a:r>
              <a:rPr lang="en-US" dirty="0">
                <a:latin typeface="+mj-lt"/>
              </a:rPr>
              <a:t> </a:t>
            </a:r>
            <a:r>
              <a:rPr lang="en-US" dirty="0" err="1">
                <a:latin typeface="+mj-lt"/>
              </a:rPr>
              <a:t>yetirmək</a:t>
            </a:r>
            <a:r>
              <a:rPr lang="en-US" dirty="0">
                <a:latin typeface="+mj-lt"/>
              </a:rPr>
              <a:t> </a:t>
            </a:r>
            <a:r>
              <a:rPr lang="en-US" dirty="0" err="1">
                <a:latin typeface="+mj-lt"/>
              </a:rPr>
              <a:t>üçün</a:t>
            </a:r>
            <a:r>
              <a:rPr lang="en-US" dirty="0">
                <a:latin typeface="+mj-lt"/>
              </a:rPr>
              <a:t> </a:t>
            </a:r>
            <a:r>
              <a:rPr lang="en-US" dirty="0" err="1">
                <a:latin typeface="+mj-lt"/>
              </a:rPr>
              <a:t>innovativ</a:t>
            </a:r>
            <a:r>
              <a:rPr lang="en-US" dirty="0">
                <a:latin typeface="+mj-lt"/>
              </a:rPr>
              <a:t> </a:t>
            </a:r>
            <a:r>
              <a:rPr lang="en-US" dirty="0" err="1">
                <a:latin typeface="+mj-lt"/>
              </a:rPr>
              <a:t>proqramlar</a:t>
            </a:r>
            <a:r>
              <a:rPr lang="en-US" dirty="0">
                <a:latin typeface="+mj-lt"/>
              </a:rPr>
              <a:t> </a:t>
            </a:r>
            <a:r>
              <a:rPr lang="en-US" dirty="0" err="1">
                <a:latin typeface="+mj-lt"/>
              </a:rPr>
              <a:t>hazırlamaq</a:t>
            </a:r>
            <a:r>
              <a:rPr lang="en-US" dirty="0">
                <a:latin typeface="+mj-lt"/>
              </a:rPr>
              <a:t>, </a:t>
            </a:r>
            <a:r>
              <a:rPr lang="en-US" dirty="0" err="1">
                <a:latin typeface="+mj-lt"/>
              </a:rPr>
              <a:t>fərdi</a:t>
            </a:r>
            <a:r>
              <a:rPr lang="en-US" dirty="0">
                <a:latin typeface="+mj-lt"/>
              </a:rPr>
              <a:t> </a:t>
            </a:r>
            <a:r>
              <a:rPr lang="en-US" dirty="0" err="1">
                <a:latin typeface="+mj-lt"/>
              </a:rPr>
              <a:t>tədqiqatlar</a:t>
            </a:r>
            <a:r>
              <a:rPr lang="en-US" dirty="0">
                <a:latin typeface="+mj-lt"/>
              </a:rPr>
              <a:t>, </a:t>
            </a:r>
            <a:r>
              <a:rPr lang="en-US" dirty="0" err="1">
                <a:latin typeface="+mj-lt"/>
              </a:rPr>
              <a:t>təcrübi</a:t>
            </a:r>
            <a:r>
              <a:rPr lang="en-US" dirty="0">
                <a:latin typeface="+mj-lt"/>
              </a:rPr>
              <a:t> </a:t>
            </a:r>
            <a:r>
              <a:rPr lang="en-US" dirty="0" err="1">
                <a:latin typeface="+mj-lt"/>
              </a:rPr>
              <a:t>öyrənmə</a:t>
            </a:r>
            <a:r>
              <a:rPr lang="en-US" dirty="0">
                <a:latin typeface="+mj-lt"/>
              </a:rPr>
              <a:t> </a:t>
            </a:r>
            <a:r>
              <a:rPr lang="en-US" dirty="0" err="1">
                <a:latin typeface="+mj-lt"/>
              </a:rPr>
              <a:t>Dağ</a:t>
            </a:r>
            <a:r>
              <a:rPr lang="en-US" dirty="0">
                <a:latin typeface="+mj-lt"/>
              </a:rPr>
              <a:t> </a:t>
            </a:r>
            <a:r>
              <a:rPr lang="en-US" dirty="0" err="1">
                <a:latin typeface="+mj-lt"/>
              </a:rPr>
              <a:t>Mədəniyyətləri</a:t>
            </a:r>
            <a:r>
              <a:rPr lang="en-US" dirty="0">
                <a:latin typeface="+mj-lt"/>
              </a:rPr>
              <a:t> və </a:t>
            </a:r>
            <a:r>
              <a:rPr lang="en-US" dirty="0" err="1">
                <a:latin typeface="+mj-lt"/>
              </a:rPr>
              <a:t>Landşaftları</a:t>
            </a:r>
            <a:r>
              <a:rPr lang="en-US" dirty="0">
                <a:latin typeface="+mj-lt"/>
              </a:rPr>
              <a:t> </a:t>
            </a:r>
            <a:r>
              <a:rPr lang="en-US" dirty="0" err="1">
                <a:latin typeface="+mj-lt"/>
              </a:rPr>
              <a:t>Tədqiqat</a:t>
            </a:r>
            <a:r>
              <a:rPr lang="en-US" dirty="0">
                <a:latin typeface="+mj-lt"/>
              </a:rPr>
              <a:t> </a:t>
            </a:r>
            <a:r>
              <a:rPr lang="en-US" dirty="0" err="1">
                <a:latin typeface="+mj-lt"/>
              </a:rPr>
              <a:t>İnstitutunun</a:t>
            </a:r>
            <a:r>
              <a:rPr lang="en-US" dirty="0">
                <a:latin typeface="+mj-lt"/>
              </a:rPr>
              <a:t> </a:t>
            </a:r>
            <a:r>
              <a:rPr lang="en-US" dirty="0" err="1">
                <a:latin typeface="+mj-lt"/>
              </a:rPr>
              <a:t>əsas</a:t>
            </a:r>
            <a:r>
              <a:rPr lang="en-US" dirty="0">
                <a:latin typeface="+mj-lt"/>
              </a:rPr>
              <a:t> </a:t>
            </a:r>
            <a:r>
              <a:rPr lang="en-US" dirty="0" err="1">
                <a:latin typeface="+mj-lt"/>
              </a:rPr>
              <a:t>missiyalarından</a:t>
            </a:r>
            <a:r>
              <a:rPr lang="en-US" dirty="0">
                <a:latin typeface="+mj-lt"/>
              </a:rPr>
              <a:t> </a:t>
            </a:r>
            <a:r>
              <a:rPr lang="en-US" dirty="0" err="1">
                <a:latin typeface="+mj-lt"/>
              </a:rPr>
              <a:t>biridir</a:t>
            </a:r>
            <a:r>
              <a:rPr lang="en-US" dirty="0">
                <a:latin typeface="+mj-lt"/>
              </a:rPr>
              <a:t>. </a:t>
            </a:r>
            <a:endParaRPr lang="ru-RU" dirty="0">
              <a:latin typeface="+mj-lt"/>
            </a:endParaRPr>
          </a:p>
        </p:txBody>
      </p:sp>
      <p:sp>
        <p:nvSpPr>
          <p:cNvPr id="8" name="Content Placeholder 7">
            <a:extLst>
              <a:ext uri="{FF2B5EF4-FFF2-40B4-BE49-F238E27FC236}">
                <a16:creationId xmlns:a16="http://schemas.microsoft.com/office/drawing/2014/main" id="{B83B68E2-6D5D-4B26-9493-A8481782E8A4}"/>
              </a:ext>
            </a:extLst>
          </p:cNvPr>
          <p:cNvSpPr>
            <a:spLocks noGrp="1"/>
          </p:cNvSpPr>
          <p:nvPr>
            <p:ph sz="half" idx="2"/>
          </p:nvPr>
        </p:nvSpPr>
        <p:spPr>
          <a:xfrm>
            <a:off x="6096000" y="2072167"/>
            <a:ext cx="5592417" cy="4617830"/>
          </a:xfrm>
        </p:spPr>
        <p:txBody>
          <a:bodyPr>
            <a:normAutofit fontScale="92500" lnSpcReduction="10000"/>
          </a:bodyPr>
          <a:lstStyle/>
          <a:p>
            <a:r>
              <a:rPr lang="en-US" dirty="0" err="1">
                <a:latin typeface="+mj-lt"/>
              </a:rPr>
              <a:t>Dağ</a:t>
            </a:r>
            <a:r>
              <a:rPr lang="en-US" dirty="0">
                <a:latin typeface="+mj-lt"/>
              </a:rPr>
              <a:t> </a:t>
            </a:r>
            <a:r>
              <a:rPr lang="en-US" dirty="0" err="1">
                <a:latin typeface="+mj-lt"/>
              </a:rPr>
              <a:t>landşaftları</a:t>
            </a:r>
            <a:r>
              <a:rPr lang="en-US" dirty="0">
                <a:latin typeface="+mj-lt"/>
              </a:rPr>
              <a:t> </a:t>
            </a:r>
            <a:r>
              <a:rPr lang="en-US" dirty="0" err="1">
                <a:latin typeface="+mj-lt"/>
              </a:rPr>
              <a:t>üzrə</a:t>
            </a:r>
            <a:r>
              <a:rPr lang="en-US" dirty="0">
                <a:latin typeface="+mj-lt"/>
              </a:rPr>
              <a:t> </a:t>
            </a:r>
            <a:r>
              <a:rPr lang="en-US" dirty="0" err="1">
                <a:latin typeface="+mj-lt"/>
              </a:rPr>
              <a:t>yüksək</a:t>
            </a:r>
            <a:r>
              <a:rPr lang="en-US" dirty="0">
                <a:latin typeface="+mj-lt"/>
              </a:rPr>
              <a:t> </a:t>
            </a:r>
            <a:r>
              <a:rPr lang="en-US" dirty="0" err="1">
                <a:latin typeface="+mj-lt"/>
              </a:rPr>
              <a:t>səviyyəli</a:t>
            </a:r>
            <a:r>
              <a:rPr lang="en-US" dirty="0">
                <a:latin typeface="+mj-lt"/>
              </a:rPr>
              <a:t> </a:t>
            </a:r>
            <a:r>
              <a:rPr lang="en-US" dirty="0" err="1">
                <a:latin typeface="+mj-lt"/>
              </a:rPr>
              <a:t>tədqiqatların</a:t>
            </a:r>
            <a:r>
              <a:rPr lang="en-US" dirty="0">
                <a:latin typeface="+mj-lt"/>
              </a:rPr>
              <a:t> </a:t>
            </a:r>
            <a:r>
              <a:rPr lang="en-US" dirty="0" err="1">
                <a:latin typeface="+mj-lt"/>
              </a:rPr>
              <a:t>təşviq</a:t>
            </a:r>
            <a:r>
              <a:rPr lang="en-US" dirty="0">
                <a:latin typeface="+mj-lt"/>
              </a:rPr>
              <a:t> </a:t>
            </a:r>
            <a:r>
              <a:rPr lang="en-US" dirty="0" err="1">
                <a:latin typeface="+mj-lt"/>
              </a:rPr>
              <a:t>edilməsi</a:t>
            </a:r>
            <a:r>
              <a:rPr lang="en-US" dirty="0">
                <a:latin typeface="+mj-lt"/>
              </a:rPr>
              <a:t> və </a:t>
            </a:r>
            <a:r>
              <a:rPr lang="en-US" dirty="0" err="1">
                <a:latin typeface="+mj-lt"/>
              </a:rPr>
              <a:t>yayılması</a:t>
            </a:r>
            <a:r>
              <a:rPr lang="en-US" dirty="0">
                <a:latin typeface="+mj-lt"/>
              </a:rPr>
              <a:t> </a:t>
            </a:r>
            <a:r>
              <a:rPr lang="en-US" dirty="0" err="1">
                <a:latin typeface="+mj-lt"/>
              </a:rPr>
              <a:t>üzrə</a:t>
            </a:r>
            <a:r>
              <a:rPr lang="en-US" dirty="0">
                <a:latin typeface="+mj-lt"/>
              </a:rPr>
              <a:t> </a:t>
            </a:r>
            <a:r>
              <a:rPr lang="en-US" dirty="0" err="1">
                <a:latin typeface="+mj-lt"/>
              </a:rPr>
              <a:t>institut</a:t>
            </a:r>
            <a:r>
              <a:rPr lang="en-US" dirty="0">
                <a:latin typeface="+mj-lt"/>
              </a:rPr>
              <a:t> </a:t>
            </a:r>
            <a:r>
              <a:rPr lang="en-US" dirty="0" err="1">
                <a:latin typeface="+mj-lt"/>
              </a:rPr>
              <a:t>digər</a:t>
            </a:r>
            <a:r>
              <a:rPr lang="en-US" dirty="0">
                <a:latin typeface="+mj-lt"/>
              </a:rPr>
              <a:t> </a:t>
            </a:r>
            <a:r>
              <a:rPr lang="en-US" dirty="0" err="1">
                <a:latin typeface="+mj-lt"/>
              </a:rPr>
              <a:t>dövlət</a:t>
            </a:r>
            <a:r>
              <a:rPr lang="en-US" dirty="0">
                <a:latin typeface="+mj-lt"/>
              </a:rPr>
              <a:t> və </a:t>
            </a:r>
            <a:r>
              <a:rPr lang="en-US" dirty="0" err="1">
                <a:latin typeface="+mj-lt"/>
              </a:rPr>
              <a:t>qeyri</a:t>
            </a:r>
            <a:r>
              <a:rPr lang="en-US" dirty="0">
                <a:latin typeface="+mj-lt"/>
              </a:rPr>
              <a:t> </a:t>
            </a:r>
            <a:r>
              <a:rPr lang="en-US" dirty="0" err="1">
                <a:latin typeface="+mj-lt"/>
              </a:rPr>
              <a:t>dövlət</a:t>
            </a:r>
            <a:r>
              <a:rPr lang="en-US" dirty="0">
                <a:latin typeface="+mj-lt"/>
              </a:rPr>
              <a:t> </a:t>
            </a:r>
            <a:r>
              <a:rPr lang="en-US" dirty="0" err="1">
                <a:latin typeface="+mj-lt"/>
              </a:rPr>
              <a:t>orqanları</a:t>
            </a:r>
            <a:r>
              <a:rPr lang="en-US" dirty="0">
                <a:latin typeface="+mj-lt"/>
              </a:rPr>
              <a:t>, </a:t>
            </a:r>
            <a:r>
              <a:rPr lang="en-US" dirty="0" err="1">
                <a:latin typeface="+mj-lt"/>
              </a:rPr>
              <a:t>hökümət</a:t>
            </a:r>
            <a:r>
              <a:rPr lang="en-US" dirty="0">
                <a:latin typeface="+mj-lt"/>
              </a:rPr>
              <a:t> və </a:t>
            </a:r>
            <a:r>
              <a:rPr lang="en-US" dirty="0" err="1">
                <a:latin typeface="+mj-lt"/>
              </a:rPr>
              <a:t>qeyri-hökümət</a:t>
            </a:r>
            <a:r>
              <a:rPr lang="en-US" dirty="0">
                <a:latin typeface="+mj-lt"/>
              </a:rPr>
              <a:t> </a:t>
            </a:r>
            <a:r>
              <a:rPr lang="en-US" dirty="0" err="1">
                <a:latin typeface="+mj-lt"/>
              </a:rPr>
              <a:t>təşkilatları</a:t>
            </a:r>
            <a:r>
              <a:rPr lang="en-US" dirty="0">
                <a:latin typeface="+mj-lt"/>
              </a:rPr>
              <a:t>, </a:t>
            </a:r>
            <a:r>
              <a:rPr lang="en-US" dirty="0" err="1">
                <a:latin typeface="+mj-lt"/>
              </a:rPr>
              <a:t>yerli</a:t>
            </a:r>
            <a:r>
              <a:rPr lang="en-US" dirty="0">
                <a:latin typeface="+mj-lt"/>
              </a:rPr>
              <a:t> və </a:t>
            </a:r>
            <a:r>
              <a:rPr lang="en-US" dirty="0" err="1">
                <a:latin typeface="+mj-lt"/>
              </a:rPr>
              <a:t>xarici</a:t>
            </a:r>
            <a:r>
              <a:rPr lang="en-US" dirty="0">
                <a:latin typeface="+mj-lt"/>
              </a:rPr>
              <a:t> </a:t>
            </a:r>
            <a:r>
              <a:rPr lang="en-US" dirty="0" err="1">
                <a:latin typeface="+mj-lt"/>
              </a:rPr>
              <a:t>institutlarla</a:t>
            </a:r>
            <a:r>
              <a:rPr lang="en-US" dirty="0">
                <a:latin typeface="+mj-lt"/>
              </a:rPr>
              <a:t> </a:t>
            </a:r>
            <a:r>
              <a:rPr lang="en-US" dirty="0" err="1">
                <a:latin typeface="+mj-lt"/>
              </a:rPr>
              <a:t>əməkdaşlıq</a:t>
            </a:r>
            <a:r>
              <a:rPr lang="en-US" dirty="0">
                <a:latin typeface="+mj-lt"/>
              </a:rPr>
              <a:t> </a:t>
            </a:r>
            <a:r>
              <a:rPr lang="en-US" dirty="0" err="1">
                <a:latin typeface="+mj-lt"/>
              </a:rPr>
              <a:t>etməyə</a:t>
            </a:r>
            <a:r>
              <a:rPr lang="en-US" dirty="0">
                <a:latin typeface="+mj-lt"/>
              </a:rPr>
              <a:t> can </a:t>
            </a:r>
            <a:r>
              <a:rPr lang="en-US" dirty="0" err="1">
                <a:latin typeface="+mj-lt"/>
              </a:rPr>
              <a:t>atır</a:t>
            </a:r>
            <a:r>
              <a:rPr lang="en-US" dirty="0">
                <a:latin typeface="+mj-lt"/>
              </a:rPr>
              <a:t>. </a:t>
            </a:r>
            <a:r>
              <a:rPr lang="en-US" dirty="0" err="1">
                <a:latin typeface="+mj-lt"/>
              </a:rPr>
              <a:t>Dağ</a:t>
            </a:r>
            <a:r>
              <a:rPr lang="en-US" dirty="0">
                <a:latin typeface="+mj-lt"/>
              </a:rPr>
              <a:t> </a:t>
            </a:r>
            <a:r>
              <a:rPr lang="en-US" dirty="0" err="1">
                <a:latin typeface="+mj-lt"/>
              </a:rPr>
              <a:t>Mədəniyyətləri</a:t>
            </a:r>
            <a:r>
              <a:rPr lang="en-US" dirty="0">
                <a:latin typeface="+mj-lt"/>
              </a:rPr>
              <a:t> və </a:t>
            </a:r>
            <a:r>
              <a:rPr lang="en-US" dirty="0" err="1">
                <a:latin typeface="+mj-lt"/>
              </a:rPr>
              <a:t>Landşaftları</a:t>
            </a:r>
            <a:r>
              <a:rPr lang="en-US" dirty="0">
                <a:latin typeface="+mj-lt"/>
              </a:rPr>
              <a:t> </a:t>
            </a:r>
            <a:r>
              <a:rPr lang="en-US" dirty="0" err="1">
                <a:latin typeface="+mj-lt"/>
              </a:rPr>
              <a:t>Tədqiqat</a:t>
            </a:r>
            <a:r>
              <a:rPr lang="en-US" dirty="0">
                <a:latin typeface="+mj-lt"/>
              </a:rPr>
              <a:t> </a:t>
            </a:r>
            <a:r>
              <a:rPr lang="en-US" dirty="0" err="1">
                <a:latin typeface="+mj-lt"/>
              </a:rPr>
              <a:t>İnstitutunun</a:t>
            </a:r>
            <a:r>
              <a:rPr lang="en-US" dirty="0">
                <a:latin typeface="+mj-lt"/>
              </a:rPr>
              <a:t> </a:t>
            </a:r>
            <a:r>
              <a:rPr lang="en-US" dirty="0" err="1">
                <a:latin typeface="+mj-lt"/>
              </a:rPr>
              <a:t>tədqiqat</a:t>
            </a:r>
            <a:r>
              <a:rPr lang="en-US" dirty="0">
                <a:latin typeface="+mj-lt"/>
              </a:rPr>
              <a:t> </a:t>
            </a:r>
            <a:r>
              <a:rPr lang="en-US" dirty="0" err="1">
                <a:latin typeface="+mj-lt"/>
              </a:rPr>
              <a:t>işləri</a:t>
            </a:r>
            <a:r>
              <a:rPr lang="en-US" dirty="0">
                <a:latin typeface="+mj-lt"/>
              </a:rPr>
              <a:t> </a:t>
            </a:r>
            <a:r>
              <a:rPr lang="en-US" dirty="0" err="1">
                <a:latin typeface="+mj-lt"/>
              </a:rPr>
              <a:t>eyni</a:t>
            </a:r>
            <a:r>
              <a:rPr lang="en-US" dirty="0">
                <a:latin typeface="+mj-lt"/>
              </a:rPr>
              <a:t> </a:t>
            </a:r>
            <a:r>
              <a:rPr lang="en-US" dirty="0" err="1">
                <a:latin typeface="+mj-lt"/>
              </a:rPr>
              <a:t>zamanda</a:t>
            </a:r>
            <a:r>
              <a:rPr lang="en-US" dirty="0">
                <a:latin typeface="+mj-lt"/>
              </a:rPr>
              <a:t> </a:t>
            </a:r>
            <a:r>
              <a:rPr lang="en-US" dirty="0" err="1">
                <a:latin typeface="+mj-lt"/>
              </a:rPr>
              <a:t>dağ</a:t>
            </a:r>
            <a:r>
              <a:rPr lang="en-US" dirty="0">
                <a:latin typeface="+mj-lt"/>
              </a:rPr>
              <a:t> </a:t>
            </a:r>
            <a:r>
              <a:rPr lang="en-US" dirty="0" err="1">
                <a:latin typeface="+mj-lt"/>
              </a:rPr>
              <a:t>turizminin</a:t>
            </a:r>
            <a:r>
              <a:rPr lang="en-US" dirty="0">
                <a:latin typeface="+mj-lt"/>
              </a:rPr>
              <a:t> </a:t>
            </a:r>
            <a:r>
              <a:rPr lang="en-US" dirty="0" err="1">
                <a:latin typeface="+mj-lt"/>
              </a:rPr>
              <a:t>bir</a:t>
            </a:r>
            <a:r>
              <a:rPr lang="en-US" dirty="0">
                <a:latin typeface="+mj-lt"/>
              </a:rPr>
              <a:t> </a:t>
            </a:r>
            <a:r>
              <a:rPr lang="en-US" dirty="0" err="1">
                <a:latin typeface="+mj-lt"/>
              </a:rPr>
              <a:t>çox</a:t>
            </a:r>
            <a:r>
              <a:rPr lang="en-US" dirty="0">
                <a:latin typeface="+mj-lt"/>
              </a:rPr>
              <a:t> </a:t>
            </a:r>
            <a:r>
              <a:rPr lang="en-US" dirty="0" err="1">
                <a:latin typeface="+mj-lt"/>
              </a:rPr>
              <a:t>aspektləri</a:t>
            </a:r>
            <a:r>
              <a:rPr lang="en-US" dirty="0">
                <a:latin typeface="+mj-lt"/>
              </a:rPr>
              <a:t> </a:t>
            </a:r>
            <a:r>
              <a:rPr lang="en-US" dirty="0" err="1">
                <a:latin typeface="+mj-lt"/>
              </a:rPr>
              <a:t>ilə</a:t>
            </a:r>
            <a:r>
              <a:rPr lang="en-US" dirty="0">
                <a:latin typeface="+mj-lt"/>
              </a:rPr>
              <a:t> </a:t>
            </a:r>
            <a:r>
              <a:rPr lang="en-US" dirty="0" err="1">
                <a:latin typeface="+mj-lt"/>
              </a:rPr>
              <a:t>bağlı</a:t>
            </a:r>
            <a:r>
              <a:rPr lang="en-US" dirty="0">
                <a:latin typeface="+mj-lt"/>
              </a:rPr>
              <a:t> </a:t>
            </a:r>
            <a:r>
              <a:rPr lang="en-US" dirty="0" err="1">
                <a:latin typeface="+mj-lt"/>
              </a:rPr>
              <a:t>inkişaf</a:t>
            </a:r>
            <a:r>
              <a:rPr lang="en-US" dirty="0">
                <a:latin typeface="+mj-lt"/>
              </a:rPr>
              <a:t> </a:t>
            </a:r>
            <a:r>
              <a:rPr lang="en-US" dirty="0" err="1">
                <a:latin typeface="+mj-lt"/>
              </a:rPr>
              <a:t>dinamikasını</a:t>
            </a:r>
            <a:r>
              <a:rPr lang="en-US" dirty="0">
                <a:latin typeface="+mj-lt"/>
              </a:rPr>
              <a:t>, </a:t>
            </a:r>
            <a:r>
              <a:rPr lang="en-US" dirty="0" err="1">
                <a:latin typeface="+mj-lt"/>
              </a:rPr>
              <a:t>perspektivləri</a:t>
            </a:r>
            <a:r>
              <a:rPr lang="en-US" dirty="0">
                <a:latin typeface="+mj-lt"/>
              </a:rPr>
              <a:t> </a:t>
            </a:r>
            <a:r>
              <a:rPr lang="en-US" dirty="0" err="1">
                <a:latin typeface="+mj-lt"/>
              </a:rPr>
              <a:t>izləməyə</a:t>
            </a:r>
            <a:r>
              <a:rPr lang="en-US" dirty="0">
                <a:latin typeface="+mj-lt"/>
              </a:rPr>
              <a:t> </a:t>
            </a:r>
            <a:r>
              <a:rPr lang="en-US" dirty="0" err="1">
                <a:latin typeface="+mj-lt"/>
              </a:rPr>
              <a:t>imkan</a:t>
            </a:r>
            <a:r>
              <a:rPr lang="en-US" dirty="0">
                <a:latin typeface="+mj-lt"/>
              </a:rPr>
              <a:t> </a:t>
            </a:r>
            <a:r>
              <a:rPr lang="en-US" dirty="0" err="1">
                <a:latin typeface="+mj-lt"/>
              </a:rPr>
              <a:t>verir</a:t>
            </a:r>
            <a:r>
              <a:rPr lang="en-US" dirty="0">
                <a:latin typeface="+mj-lt"/>
              </a:rPr>
              <a:t> və </a:t>
            </a:r>
            <a:r>
              <a:rPr lang="en-US" dirty="0" err="1">
                <a:latin typeface="+mj-lt"/>
              </a:rPr>
              <a:t>tələbələrin</a:t>
            </a:r>
            <a:r>
              <a:rPr lang="en-US" dirty="0">
                <a:latin typeface="+mj-lt"/>
              </a:rPr>
              <a:t> </a:t>
            </a:r>
            <a:r>
              <a:rPr lang="en-US" dirty="0" err="1">
                <a:latin typeface="+mj-lt"/>
              </a:rPr>
              <a:t>yeniliklərdən</a:t>
            </a:r>
            <a:r>
              <a:rPr lang="en-US" dirty="0">
                <a:latin typeface="+mj-lt"/>
              </a:rPr>
              <a:t> </a:t>
            </a:r>
            <a:r>
              <a:rPr lang="en-US" dirty="0" err="1">
                <a:latin typeface="+mj-lt"/>
              </a:rPr>
              <a:t>operativ</a:t>
            </a:r>
            <a:r>
              <a:rPr lang="en-US" dirty="0">
                <a:latin typeface="+mj-lt"/>
              </a:rPr>
              <a:t> </a:t>
            </a:r>
            <a:r>
              <a:rPr lang="en-US" dirty="0" err="1">
                <a:latin typeface="+mj-lt"/>
              </a:rPr>
              <a:t>olaraq</a:t>
            </a:r>
            <a:r>
              <a:rPr lang="en-US" dirty="0">
                <a:latin typeface="+mj-lt"/>
              </a:rPr>
              <a:t> </a:t>
            </a:r>
            <a:r>
              <a:rPr lang="en-US" dirty="0" err="1">
                <a:latin typeface="+mj-lt"/>
              </a:rPr>
              <a:t>xəbər</a:t>
            </a:r>
            <a:r>
              <a:rPr lang="en-US" dirty="0">
                <a:latin typeface="+mj-lt"/>
              </a:rPr>
              <a:t> </a:t>
            </a:r>
            <a:r>
              <a:rPr lang="en-US" dirty="0" err="1">
                <a:latin typeface="+mj-lt"/>
              </a:rPr>
              <a:t>tutmasına</a:t>
            </a:r>
            <a:r>
              <a:rPr lang="en-US" dirty="0">
                <a:latin typeface="+mj-lt"/>
              </a:rPr>
              <a:t> </a:t>
            </a:r>
            <a:r>
              <a:rPr lang="en-US" dirty="0" err="1">
                <a:latin typeface="+mj-lt"/>
              </a:rPr>
              <a:t>şərait</a:t>
            </a:r>
            <a:r>
              <a:rPr lang="en-US" dirty="0">
                <a:latin typeface="+mj-lt"/>
              </a:rPr>
              <a:t> </a:t>
            </a:r>
            <a:r>
              <a:rPr lang="en-US" dirty="0" err="1">
                <a:latin typeface="+mj-lt"/>
              </a:rPr>
              <a:t>yaradır</a:t>
            </a:r>
            <a:r>
              <a:rPr lang="en-US" dirty="0">
                <a:latin typeface="+mj-lt"/>
              </a:rPr>
              <a:t>. </a:t>
            </a:r>
            <a:endParaRPr lang="ru-RU" dirty="0">
              <a:latin typeface="+mj-lt"/>
            </a:endParaRPr>
          </a:p>
        </p:txBody>
      </p:sp>
    </p:spTree>
    <p:extLst>
      <p:ext uri="{BB962C8B-B14F-4D97-AF65-F5344CB8AC3E}">
        <p14:creationId xmlns:p14="http://schemas.microsoft.com/office/powerpoint/2010/main" val="113148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D436E8F-9536-4EB7-917F-EFC92642C54B}"/>
              </a:ext>
            </a:extLst>
          </p:cNvPr>
          <p:cNvGraphicFramePr/>
          <p:nvPr>
            <p:extLst>
              <p:ext uri="{D42A27DB-BD31-4B8C-83A1-F6EECF244321}">
                <p14:modId xmlns:p14="http://schemas.microsoft.com/office/powerpoint/2010/main" val="2397247985"/>
              </p:ext>
            </p:extLst>
          </p:nvPr>
        </p:nvGraphicFramePr>
        <p:xfrm>
          <a:off x="0" y="1274164"/>
          <a:ext cx="4377128" cy="3979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58399C5F-380E-4865-BAEB-9D4A8C173ACA}"/>
              </a:ext>
            </a:extLst>
          </p:cNvPr>
          <p:cNvGraphicFramePr/>
          <p:nvPr>
            <p:extLst>
              <p:ext uri="{D42A27DB-BD31-4B8C-83A1-F6EECF244321}">
                <p14:modId xmlns:p14="http://schemas.microsoft.com/office/powerpoint/2010/main" val="1878294815"/>
              </p:ext>
            </p:extLst>
          </p:nvPr>
        </p:nvGraphicFramePr>
        <p:xfrm>
          <a:off x="5441430" y="93618"/>
          <a:ext cx="6122647" cy="67643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16787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2192</TotalTime>
  <Words>1218</Words>
  <Application>Microsoft Office PowerPoint</Application>
  <PresentationFormat>Widescreen</PresentationFormat>
  <Paragraphs>74</Paragraphs>
  <Slides>27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Avenir Next LT Pro</vt:lpstr>
      <vt:lpstr>Calibri</vt:lpstr>
      <vt:lpstr>Calibri Light</vt:lpstr>
      <vt:lpstr>Times New Roman</vt:lpstr>
      <vt:lpstr>Office Theme</vt:lpstr>
      <vt:lpstr>Qərbi Kaspi Universitetinin Dağçılıq fəaliyyəti </vt:lpstr>
      <vt:lpstr>Mündəricat</vt:lpstr>
      <vt:lpstr>Dağçılıq klubu hansı beynalxalq dağ təşkilatın üzvüdür?</vt:lpstr>
      <vt:lpstr>Universitet hansı ekspedisiyalarda iştirak edib?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Dağlar: «Mədəniyyət, Landşaft və Biomüxtəliflik" Konfransı, May 2019</vt:lpstr>
      <vt:lpstr>PowerPoint Presentation</vt:lpstr>
      <vt:lpstr>QAFQAZ DAĞ FORUMU-2019</vt:lpstr>
      <vt:lpstr>PowerPoint Presentation</vt:lpstr>
      <vt:lpstr>PowerPoint Presentation</vt:lpstr>
      <vt:lpstr>PowerPoint Presentation</vt:lpstr>
      <vt:lpstr>PowerPoint Presentation</vt:lpstr>
      <vt:lpstr>Buzadırmanma Buzadırmanma üzrə Açıq Azərbaycan çempionatı Qusar rayonunun Laza kəndi yaxınlığında donmuş şəlalələrdə keçirilib. Gənclər və İdman Nazirliyinin təşkilatçılığı ilə alpinizm və Ekstremal İdman Növləri Federasiyaları Assosiasiyasının (ADEINFA) təşkil etdiyi ikigünlük yarış gənclər və qızlar arasında baş tutub. Çempionatda seçmə yarışları uğurla başa vuran idmançılar yarımfinala yüksəldilər. Sonra final mərhələsi baş tutdu. Yarışa qatılan qızlar arasında Qərbi Kaspi Universitetinin tələbəsi də var. Beləliklə, Qərbi Kaspi Universitetinin İdman Klubunun üzvü olan tələbəmiz Fidan Novruzova üçüncü yeri tutdu. (14.11.2016)</vt:lpstr>
      <vt:lpstr>Yerli alpinistlər üçün təlimlərin keçirilməsi </vt:lpstr>
      <vt:lpstr>PowerPoint Presentation</vt:lpstr>
      <vt:lpstr>Qayaya dırmanma  Qərbi Kaspi Universitetinin idman klubu ölkə çempionatında birinci yeri tutdu. Klubu Universitetin Siyasi və Sosial Elmlər Fakültəsinin tələbələri Cahangir Cahangirli, Rahib Hüseynov və Fatimə Səfərova təmsil etdilər. (13.12.2017)</vt:lpstr>
      <vt:lpstr>Vəsaitlər</vt:lpstr>
      <vt:lpstr>Qapalı dırmanma divarı</vt:lpstr>
      <vt:lpstr>Açıq havada  dırmanma divarı</vt:lpstr>
      <vt:lpstr>Dağ bazası</vt:lpstr>
      <vt:lpstr>Diqqətinizə görə təşəkkür edirik!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Mountain Club of Western Caspian University</dc:title>
  <dc:creator>BADALOV Elmir</dc:creator>
  <cp:lastModifiedBy>user</cp:lastModifiedBy>
  <cp:revision>79</cp:revision>
  <dcterms:created xsi:type="dcterms:W3CDTF">2020-10-02T07:45:03Z</dcterms:created>
  <dcterms:modified xsi:type="dcterms:W3CDTF">2021-04-12T07:38:17Z</dcterms:modified>
</cp:coreProperties>
</file>