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5" r:id="rId5"/>
    <p:sldId id="272" r:id="rId6"/>
    <p:sldId id="274" r:id="rId7"/>
    <p:sldId id="273" r:id="rId8"/>
    <p:sldId id="275" r:id="rId9"/>
    <p:sldId id="276" r:id="rId10"/>
    <p:sldId id="277" r:id="rId11"/>
    <p:sldId id="278" r:id="rId12"/>
    <p:sldId id="269" r:id="rId13"/>
    <p:sldId id="281" r:id="rId14"/>
    <p:sldId id="270" r:id="rId15"/>
    <p:sldId id="280" r:id="rId16"/>
    <p:sldId id="285" r:id="rId17"/>
    <p:sldId id="282" r:id="rId18"/>
    <p:sldId id="283" r:id="rId19"/>
    <p:sldId id="259" r:id="rId20"/>
    <p:sldId id="261" r:id="rId21"/>
    <p:sldId id="284" r:id="rId22"/>
    <p:sldId id="258" r:id="rId23"/>
    <p:sldId id="266" r:id="rId24"/>
    <p:sldId id="257" r:id="rId25"/>
    <p:sldId id="267" r:id="rId26"/>
    <p:sldId id="260" r:id="rId27"/>
    <p:sldId id="271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548" autoAdjust="0"/>
    <p:restoredTop sz="94660"/>
  </p:normalViewPr>
  <p:slideViewPr>
    <p:cSldViewPr snapToGrid="0">
      <p:cViewPr varScale="1">
        <p:scale>
          <a:sx n="72" d="100"/>
          <a:sy n="72" d="100"/>
        </p:scale>
        <p:origin x="27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86008A-5644-482E-BFA0-7857F7E589C5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AEF4EAF-4DEE-4A1D-AE47-12BAD4EE3EB9}">
      <dgm:prSet/>
      <dgm:spPr/>
      <dgm:t>
        <a:bodyPr/>
        <a:lstStyle/>
        <a:p>
          <a:r>
            <a:rPr lang="ru-RU" dirty="0"/>
            <a:t>Азербайджано-Антарктическая научная экспедиция</a:t>
          </a:r>
          <a:endParaRPr lang="en-US" dirty="0"/>
        </a:p>
      </dgm:t>
    </dgm:pt>
    <dgm:pt modelId="{1EC5FF39-A19E-4E23-B84A-15017BD12151}" type="parTrans" cxnId="{7D7D8EF8-C987-4AF4-ACF0-212D332BD511}">
      <dgm:prSet/>
      <dgm:spPr/>
      <dgm:t>
        <a:bodyPr/>
        <a:lstStyle/>
        <a:p>
          <a:endParaRPr lang="en-US"/>
        </a:p>
      </dgm:t>
    </dgm:pt>
    <dgm:pt modelId="{01D17F0E-5FE0-43BB-B8F5-F83EC2B97F97}" type="sibTrans" cxnId="{7D7D8EF8-C987-4AF4-ACF0-212D332BD511}">
      <dgm:prSet/>
      <dgm:spPr/>
      <dgm:t>
        <a:bodyPr/>
        <a:lstStyle/>
        <a:p>
          <a:endParaRPr lang="en-US"/>
        </a:p>
      </dgm:t>
    </dgm:pt>
    <dgm:pt modelId="{EE186E4B-48C1-422C-B94C-13B6013EB103}">
      <dgm:prSet/>
      <dgm:spPr/>
      <dgm:t>
        <a:bodyPr/>
        <a:lstStyle/>
        <a:p>
          <a:r>
            <a:rPr lang="ru-RU" dirty="0"/>
            <a:t>Азербайджано-Южноамериканская научная экспедиция</a:t>
          </a:r>
          <a:endParaRPr lang="en-US" dirty="0"/>
        </a:p>
      </dgm:t>
    </dgm:pt>
    <dgm:pt modelId="{FFFDC6F0-EAF1-4B60-9DDD-CC46249A1CEA}" type="parTrans" cxnId="{941A29D9-2DDD-491F-A9DE-755CF58FE0EE}">
      <dgm:prSet/>
      <dgm:spPr/>
      <dgm:t>
        <a:bodyPr/>
        <a:lstStyle/>
        <a:p>
          <a:endParaRPr lang="en-US"/>
        </a:p>
      </dgm:t>
    </dgm:pt>
    <dgm:pt modelId="{E86B6442-37A4-4402-B0C7-5416078623B8}" type="sibTrans" cxnId="{941A29D9-2DDD-491F-A9DE-755CF58FE0EE}">
      <dgm:prSet/>
      <dgm:spPr/>
      <dgm:t>
        <a:bodyPr/>
        <a:lstStyle/>
        <a:p>
          <a:endParaRPr lang="en-US"/>
        </a:p>
      </dgm:t>
    </dgm:pt>
    <dgm:pt modelId="{46940718-1E3E-4ABE-A493-C8876A66CFCA}">
      <dgm:prSet/>
      <dgm:spPr/>
      <dgm:t>
        <a:bodyPr/>
        <a:lstStyle/>
        <a:p>
          <a:r>
            <a:rPr lang="ru-RU" dirty="0"/>
            <a:t>Азербайджано-Африканская научная экспедиция</a:t>
          </a:r>
        </a:p>
      </dgm:t>
    </dgm:pt>
    <dgm:pt modelId="{6CAEE702-BDCF-49F0-9FE1-CD7314C60132}" type="parTrans" cxnId="{546A6853-6C16-4E54-9FE5-B56AB7ADE607}">
      <dgm:prSet/>
      <dgm:spPr/>
      <dgm:t>
        <a:bodyPr/>
        <a:lstStyle/>
        <a:p>
          <a:endParaRPr lang="ru-RU"/>
        </a:p>
      </dgm:t>
    </dgm:pt>
    <dgm:pt modelId="{E323A073-4E12-421C-B246-D7B1F9F86B92}" type="sibTrans" cxnId="{546A6853-6C16-4E54-9FE5-B56AB7ADE607}">
      <dgm:prSet/>
      <dgm:spPr/>
      <dgm:t>
        <a:bodyPr/>
        <a:lstStyle/>
        <a:p>
          <a:endParaRPr lang="ru-RU"/>
        </a:p>
      </dgm:t>
    </dgm:pt>
    <dgm:pt modelId="{3A42FC6C-EC8C-4050-8CF1-398FB4FB19F2}" type="pres">
      <dgm:prSet presAssocID="{DC86008A-5644-482E-BFA0-7857F7E589C5}" presName="outerComposite" presStyleCnt="0">
        <dgm:presLayoutVars>
          <dgm:chMax val="5"/>
          <dgm:dir/>
          <dgm:resizeHandles val="exact"/>
        </dgm:presLayoutVars>
      </dgm:prSet>
      <dgm:spPr/>
    </dgm:pt>
    <dgm:pt modelId="{FAFFC04D-13D1-47AA-B143-170F6DE89254}" type="pres">
      <dgm:prSet presAssocID="{DC86008A-5644-482E-BFA0-7857F7E589C5}" presName="dummyMaxCanvas" presStyleCnt="0">
        <dgm:presLayoutVars/>
      </dgm:prSet>
      <dgm:spPr/>
    </dgm:pt>
    <dgm:pt modelId="{86122692-9CC1-4559-B05A-1C89D5273E01}" type="pres">
      <dgm:prSet presAssocID="{DC86008A-5644-482E-BFA0-7857F7E589C5}" presName="ThreeNodes_1" presStyleLbl="node1" presStyleIdx="0" presStyleCnt="3" custLinFactNeighborX="16" custLinFactNeighborY="5428">
        <dgm:presLayoutVars>
          <dgm:bulletEnabled val="1"/>
        </dgm:presLayoutVars>
      </dgm:prSet>
      <dgm:spPr/>
    </dgm:pt>
    <dgm:pt modelId="{980D84D9-66FC-4C5C-9C74-6EB316158D7B}" type="pres">
      <dgm:prSet presAssocID="{DC86008A-5644-482E-BFA0-7857F7E589C5}" presName="ThreeNodes_2" presStyleLbl="node1" presStyleIdx="1" presStyleCnt="3">
        <dgm:presLayoutVars>
          <dgm:bulletEnabled val="1"/>
        </dgm:presLayoutVars>
      </dgm:prSet>
      <dgm:spPr/>
    </dgm:pt>
    <dgm:pt modelId="{70EB34BD-DE4F-4401-8555-34480D3F604D}" type="pres">
      <dgm:prSet presAssocID="{DC86008A-5644-482E-BFA0-7857F7E589C5}" presName="ThreeNodes_3" presStyleLbl="node1" presStyleIdx="2" presStyleCnt="3">
        <dgm:presLayoutVars>
          <dgm:bulletEnabled val="1"/>
        </dgm:presLayoutVars>
      </dgm:prSet>
      <dgm:spPr/>
    </dgm:pt>
    <dgm:pt modelId="{C91EE4FA-421F-4442-A69C-569606BB034F}" type="pres">
      <dgm:prSet presAssocID="{DC86008A-5644-482E-BFA0-7857F7E589C5}" presName="ThreeConn_1-2" presStyleLbl="fgAccFollowNode1" presStyleIdx="0" presStyleCnt="2">
        <dgm:presLayoutVars>
          <dgm:bulletEnabled val="1"/>
        </dgm:presLayoutVars>
      </dgm:prSet>
      <dgm:spPr/>
    </dgm:pt>
    <dgm:pt modelId="{EAE23216-179D-46CA-B8A1-C0875EBEBF12}" type="pres">
      <dgm:prSet presAssocID="{DC86008A-5644-482E-BFA0-7857F7E589C5}" presName="ThreeConn_2-3" presStyleLbl="fgAccFollowNode1" presStyleIdx="1" presStyleCnt="2">
        <dgm:presLayoutVars>
          <dgm:bulletEnabled val="1"/>
        </dgm:presLayoutVars>
      </dgm:prSet>
      <dgm:spPr/>
    </dgm:pt>
    <dgm:pt modelId="{8E94E501-2737-4886-8593-87216A8AEC93}" type="pres">
      <dgm:prSet presAssocID="{DC86008A-5644-482E-BFA0-7857F7E589C5}" presName="ThreeNodes_1_text" presStyleLbl="node1" presStyleIdx="2" presStyleCnt="3">
        <dgm:presLayoutVars>
          <dgm:bulletEnabled val="1"/>
        </dgm:presLayoutVars>
      </dgm:prSet>
      <dgm:spPr/>
    </dgm:pt>
    <dgm:pt modelId="{435965D4-6372-44B6-B9BB-8C4FEF956C5C}" type="pres">
      <dgm:prSet presAssocID="{DC86008A-5644-482E-BFA0-7857F7E589C5}" presName="ThreeNodes_2_text" presStyleLbl="node1" presStyleIdx="2" presStyleCnt="3">
        <dgm:presLayoutVars>
          <dgm:bulletEnabled val="1"/>
        </dgm:presLayoutVars>
      </dgm:prSet>
      <dgm:spPr/>
    </dgm:pt>
    <dgm:pt modelId="{25F37AD0-87FA-47D6-BAD2-2B2A7EE4184B}" type="pres">
      <dgm:prSet presAssocID="{DC86008A-5644-482E-BFA0-7857F7E589C5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E2936B06-7D9F-421B-885D-A97E2F362471}" type="presOf" srcId="{46940718-1E3E-4ABE-A493-C8876A66CFCA}" destId="{70EB34BD-DE4F-4401-8555-34480D3F604D}" srcOrd="0" destOrd="0" presId="urn:microsoft.com/office/officeart/2005/8/layout/vProcess5"/>
    <dgm:cxn modelId="{D75AE82C-8D6D-4A87-BA3D-0F6DF40FAD1B}" type="presOf" srcId="{DAEF4EAF-4DEE-4A1D-AE47-12BAD4EE3EB9}" destId="{86122692-9CC1-4559-B05A-1C89D5273E01}" srcOrd="0" destOrd="0" presId="urn:microsoft.com/office/officeart/2005/8/layout/vProcess5"/>
    <dgm:cxn modelId="{B9071D32-18CD-451A-917F-5AA6CB2826BE}" type="presOf" srcId="{46940718-1E3E-4ABE-A493-C8876A66CFCA}" destId="{25F37AD0-87FA-47D6-BAD2-2B2A7EE4184B}" srcOrd="1" destOrd="0" presId="urn:microsoft.com/office/officeart/2005/8/layout/vProcess5"/>
    <dgm:cxn modelId="{6F70B06A-0FD4-4DF2-A2F5-B7C985666A6E}" type="presOf" srcId="{EE186E4B-48C1-422C-B94C-13B6013EB103}" destId="{980D84D9-66FC-4C5C-9C74-6EB316158D7B}" srcOrd="0" destOrd="0" presId="urn:microsoft.com/office/officeart/2005/8/layout/vProcess5"/>
    <dgm:cxn modelId="{546A6853-6C16-4E54-9FE5-B56AB7ADE607}" srcId="{DC86008A-5644-482E-BFA0-7857F7E589C5}" destId="{46940718-1E3E-4ABE-A493-C8876A66CFCA}" srcOrd="2" destOrd="0" parTransId="{6CAEE702-BDCF-49F0-9FE1-CD7314C60132}" sibTransId="{E323A073-4E12-421C-B246-D7B1F9F86B92}"/>
    <dgm:cxn modelId="{4B0D0097-04CA-42B2-8960-4166348E9B11}" type="presOf" srcId="{01D17F0E-5FE0-43BB-B8F5-F83EC2B97F97}" destId="{C91EE4FA-421F-4442-A69C-569606BB034F}" srcOrd="0" destOrd="0" presId="urn:microsoft.com/office/officeart/2005/8/layout/vProcess5"/>
    <dgm:cxn modelId="{7104CAA5-945A-4603-AEA6-8F371DADABF8}" type="presOf" srcId="{DAEF4EAF-4DEE-4A1D-AE47-12BAD4EE3EB9}" destId="{8E94E501-2737-4886-8593-87216A8AEC93}" srcOrd="1" destOrd="0" presId="urn:microsoft.com/office/officeart/2005/8/layout/vProcess5"/>
    <dgm:cxn modelId="{C3730AB2-40B6-44F8-BD54-7D5039D85AE1}" type="presOf" srcId="{EE186E4B-48C1-422C-B94C-13B6013EB103}" destId="{435965D4-6372-44B6-B9BB-8C4FEF956C5C}" srcOrd="1" destOrd="0" presId="urn:microsoft.com/office/officeart/2005/8/layout/vProcess5"/>
    <dgm:cxn modelId="{E8E23CC4-AA4B-40E7-88BB-3E9FDA6BF0F2}" type="presOf" srcId="{DC86008A-5644-482E-BFA0-7857F7E589C5}" destId="{3A42FC6C-EC8C-4050-8CF1-398FB4FB19F2}" srcOrd="0" destOrd="0" presId="urn:microsoft.com/office/officeart/2005/8/layout/vProcess5"/>
    <dgm:cxn modelId="{7BD1D8C9-9B8D-4086-A26E-A7EEC86EA954}" type="presOf" srcId="{E86B6442-37A4-4402-B0C7-5416078623B8}" destId="{EAE23216-179D-46CA-B8A1-C0875EBEBF12}" srcOrd="0" destOrd="0" presId="urn:microsoft.com/office/officeart/2005/8/layout/vProcess5"/>
    <dgm:cxn modelId="{941A29D9-2DDD-491F-A9DE-755CF58FE0EE}" srcId="{DC86008A-5644-482E-BFA0-7857F7E589C5}" destId="{EE186E4B-48C1-422C-B94C-13B6013EB103}" srcOrd="1" destOrd="0" parTransId="{FFFDC6F0-EAF1-4B60-9DDD-CC46249A1CEA}" sibTransId="{E86B6442-37A4-4402-B0C7-5416078623B8}"/>
    <dgm:cxn modelId="{7D7D8EF8-C987-4AF4-ACF0-212D332BD511}" srcId="{DC86008A-5644-482E-BFA0-7857F7E589C5}" destId="{DAEF4EAF-4DEE-4A1D-AE47-12BAD4EE3EB9}" srcOrd="0" destOrd="0" parTransId="{1EC5FF39-A19E-4E23-B84A-15017BD12151}" sibTransId="{01D17F0E-5FE0-43BB-B8F5-F83EC2B97F97}"/>
    <dgm:cxn modelId="{A700793F-B04D-483B-8562-826FCEEA5AFB}" type="presParOf" srcId="{3A42FC6C-EC8C-4050-8CF1-398FB4FB19F2}" destId="{FAFFC04D-13D1-47AA-B143-170F6DE89254}" srcOrd="0" destOrd="0" presId="urn:microsoft.com/office/officeart/2005/8/layout/vProcess5"/>
    <dgm:cxn modelId="{BDA4F83F-3CA6-45F7-ADBA-3762672B066A}" type="presParOf" srcId="{3A42FC6C-EC8C-4050-8CF1-398FB4FB19F2}" destId="{86122692-9CC1-4559-B05A-1C89D5273E01}" srcOrd="1" destOrd="0" presId="urn:microsoft.com/office/officeart/2005/8/layout/vProcess5"/>
    <dgm:cxn modelId="{77BDC66E-7A66-42C4-B7DB-1FC738A48D5D}" type="presParOf" srcId="{3A42FC6C-EC8C-4050-8CF1-398FB4FB19F2}" destId="{980D84D9-66FC-4C5C-9C74-6EB316158D7B}" srcOrd="2" destOrd="0" presId="urn:microsoft.com/office/officeart/2005/8/layout/vProcess5"/>
    <dgm:cxn modelId="{4B14367A-FAD9-4EBB-931C-24322D883B30}" type="presParOf" srcId="{3A42FC6C-EC8C-4050-8CF1-398FB4FB19F2}" destId="{70EB34BD-DE4F-4401-8555-34480D3F604D}" srcOrd="3" destOrd="0" presId="urn:microsoft.com/office/officeart/2005/8/layout/vProcess5"/>
    <dgm:cxn modelId="{E321CC20-402C-4D78-85E3-34CEA653EBB6}" type="presParOf" srcId="{3A42FC6C-EC8C-4050-8CF1-398FB4FB19F2}" destId="{C91EE4FA-421F-4442-A69C-569606BB034F}" srcOrd="4" destOrd="0" presId="urn:microsoft.com/office/officeart/2005/8/layout/vProcess5"/>
    <dgm:cxn modelId="{ACA279A9-CA53-4750-8D03-00160A087326}" type="presParOf" srcId="{3A42FC6C-EC8C-4050-8CF1-398FB4FB19F2}" destId="{EAE23216-179D-46CA-B8A1-C0875EBEBF12}" srcOrd="5" destOrd="0" presId="urn:microsoft.com/office/officeart/2005/8/layout/vProcess5"/>
    <dgm:cxn modelId="{35FCCDF8-F4DA-495B-A300-DA8A197EB665}" type="presParOf" srcId="{3A42FC6C-EC8C-4050-8CF1-398FB4FB19F2}" destId="{8E94E501-2737-4886-8593-87216A8AEC93}" srcOrd="6" destOrd="0" presId="urn:microsoft.com/office/officeart/2005/8/layout/vProcess5"/>
    <dgm:cxn modelId="{956B32CB-A05A-4600-AAA5-0CCAB515510F}" type="presParOf" srcId="{3A42FC6C-EC8C-4050-8CF1-398FB4FB19F2}" destId="{435965D4-6372-44B6-B9BB-8C4FEF956C5C}" srcOrd="7" destOrd="0" presId="urn:microsoft.com/office/officeart/2005/8/layout/vProcess5"/>
    <dgm:cxn modelId="{420D9432-1D11-405C-9CC2-0EB22C14080C}" type="presParOf" srcId="{3A42FC6C-EC8C-4050-8CF1-398FB4FB19F2}" destId="{25F37AD0-87FA-47D6-BAD2-2B2A7EE4184B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B5F1C7-4C2A-47D7-A445-B5067DB4E58B}" type="doc">
      <dgm:prSet loTypeId="urn:microsoft.com/office/officeart/2011/layout/RadialPictureList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9E249D5-4F35-4C96-983B-4D946CC459C8}">
      <dgm:prSet/>
      <dgm:spPr/>
      <dgm:t>
        <a:bodyPr/>
        <a:lstStyle/>
        <a:p>
          <a:r>
            <a:rPr lang="ru-RU" dirty="0"/>
            <a:t>Конференции и мероприятия, связанные с альпинизмом</a:t>
          </a:r>
        </a:p>
      </dgm:t>
    </dgm:pt>
    <dgm:pt modelId="{7E537492-5D0D-4FAD-BD03-A7EB6A768ECB}" type="parTrans" cxnId="{1C2BAA7E-0A46-4075-9AD4-632E5F1A7557}">
      <dgm:prSet/>
      <dgm:spPr/>
      <dgm:t>
        <a:bodyPr/>
        <a:lstStyle/>
        <a:p>
          <a:endParaRPr lang="ru-RU"/>
        </a:p>
      </dgm:t>
    </dgm:pt>
    <dgm:pt modelId="{2A56CB45-0DBD-40C7-95BC-AE12F426D4CF}" type="sibTrans" cxnId="{1C2BAA7E-0A46-4075-9AD4-632E5F1A7557}">
      <dgm:prSet/>
      <dgm:spPr/>
      <dgm:t>
        <a:bodyPr/>
        <a:lstStyle/>
        <a:p>
          <a:endParaRPr lang="ru-RU"/>
        </a:p>
      </dgm:t>
    </dgm:pt>
    <dgm:pt modelId="{8E4775E5-F6C5-471F-897E-C4CEB3FA474E}">
      <dgm:prSet phldrT="[Text]" phldr="1"/>
      <dgm:spPr/>
      <dgm:t>
        <a:bodyPr/>
        <a:lstStyle/>
        <a:p>
          <a:endParaRPr lang="ru-RU" dirty="0"/>
        </a:p>
      </dgm:t>
    </dgm:pt>
    <dgm:pt modelId="{7B4C9569-D485-41B0-9B20-5EBF967EA71D}" type="parTrans" cxnId="{2D0E4216-73F9-4A1D-BD49-76142A2D4EFB}">
      <dgm:prSet/>
      <dgm:spPr/>
      <dgm:t>
        <a:bodyPr/>
        <a:lstStyle/>
        <a:p>
          <a:endParaRPr lang="ru-RU"/>
        </a:p>
      </dgm:t>
    </dgm:pt>
    <dgm:pt modelId="{0649D74A-B9B8-4E79-8716-5066AB5966AD}" type="sibTrans" cxnId="{2D0E4216-73F9-4A1D-BD49-76142A2D4EFB}">
      <dgm:prSet/>
      <dgm:spPr/>
      <dgm:t>
        <a:bodyPr/>
        <a:lstStyle/>
        <a:p>
          <a:endParaRPr lang="ru-RU"/>
        </a:p>
      </dgm:t>
    </dgm:pt>
    <dgm:pt modelId="{E513B14E-8389-47F3-834E-07CA571E04BD}">
      <dgm:prSet phldrT="[Text]" phldr="1"/>
      <dgm:spPr/>
      <dgm:t>
        <a:bodyPr/>
        <a:lstStyle/>
        <a:p>
          <a:endParaRPr lang="ru-RU"/>
        </a:p>
      </dgm:t>
    </dgm:pt>
    <dgm:pt modelId="{A3730ADA-4FDA-412D-87BE-144DE6C2C8B6}" type="parTrans" cxnId="{1B4FAB62-946F-4801-A7C6-226477C620EA}">
      <dgm:prSet/>
      <dgm:spPr/>
      <dgm:t>
        <a:bodyPr/>
        <a:lstStyle/>
        <a:p>
          <a:endParaRPr lang="ru-RU"/>
        </a:p>
      </dgm:t>
    </dgm:pt>
    <dgm:pt modelId="{65B967C5-69B9-431A-9B3E-91AE059D3910}" type="sibTrans" cxnId="{1B4FAB62-946F-4801-A7C6-226477C620EA}">
      <dgm:prSet/>
      <dgm:spPr/>
      <dgm:t>
        <a:bodyPr/>
        <a:lstStyle/>
        <a:p>
          <a:endParaRPr lang="ru-RU"/>
        </a:p>
      </dgm:t>
    </dgm:pt>
    <dgm:pt modelId="{DFDF4502-3749-4D0E-9748-35CCAB1FBAC5}">
      <dgm:prSet phldrT="[Text]" phldr="1"/>
      <dgm:spPr/>
      <dgm:t>
        <a:bodyPr/>
        <a:lstStyle/>
        <a:p>
          <a:endParaRPr lang="ru-RU"/>
        </a:p>
      </dgm:t>
    </dgm:pt>
    <dgm:pt modelId="{DECCA74A-94FB-4FBB-ADFA-5D979DD1CF1B}" type="parTrans" cxnId="{9A67DDF0-5B22-4525-AF2B-C2A9DCE70E73}">
      <dgm:prSet/>
      <dgm:spPr/>
      <dgm:t>
        <a:bodyPr/>
        <a:lstStyle/>
        <a:p>
          <a:endParaRPr lang="ru-RU"/>
        </a:p>
      </dgm:t>
    </dgm:pt>
    <dgm:pt modelId="{517DBB22-C5E7-4C29-B1EC-78D7F5E59353}" type="sibTrans" cxnId="{9A67DDF0-5B22-4525-AF2B-C2A9DCE70E73}">
      <dgm:prSet/>
      <dgm:spPr/>
      <dgm:t>
        <a:bodyPr/>
        <a:lstStyle/>
        <a:p>
          <a:endParaRPr lang="ru-RU"/>
        </a:p>
      </dgm:t>
    </dgm:pt>
    <dgm:pt modelId="{EB3A9CFA-3B2F-4B48-B30F-8FCAEAED158E}" type="pres">
      <dgm:prSet presAssocID="{16B5F1C7-4C2A-47D7-A445-B5067DB4E58B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3C3D36CC-BACA-48E9-BB98-E83E20F9AD47}" type="pres">
      <dgm:prSet presAssocID="{B9E249D5-4F35-4C96-983B-4D946CC459C8}" presName="Parent" presStyleLbl="node1" presStyleIdx="0" presStyleCnt="1">
        <dgm:presLayoutVars>
          <dgm:chMax val="4"/>
          <dgm:chPref val="3"/>
        </dgm:presLayoutVars>
      </dgm:prSet>
      <dgm:spPr/>
    </dgm:pt>
  </dgm:ptLst>
  <dgm:cxnLst>
    <dgm:cxn modelId="{2D0E4216-73F9-4A1D-BD49-76142A2D4EFB}" srcId="{16B5F1C7-4C2A-47D7-A445-B5067DB4E58B}" destId="{8E4775E5-F6C5-471F-897E-C4CEB3FA474E}" srcOrd="1" destOrd="0" parTransId="{7B4C9569-D485-41B0-9B20-5EBF967EA71D}" sibTransId="{0649D74A-B9B8-4E79-8716-5066AB5966AD}"/>
    <dgm:cxn modelId="{F8D3992D-DFB5-485E-9B97-1BB6803C66B3}" type="presOf" srcId="{B9E249D5-4F35-4C96-983B-4D946CC459C8}" destId="{3C3D36CC-BACA-48E9-BB98-E83E20F9AD47}" srcOrd="0" destOrd="0" presId="urn:microsoft.com/office/officeart/2011/layout/RadialPictureList"/>
    <dgm:cxn modelId="{1B4FAB62-946F-4801-A7C6-226477C620EA}" srcId="{16B5F1C7-4C2A-47D7-A445-B5067DB4E58B}" destId="{E513B14E-8389-47F3-834E-07CA571E04BD}" srcOrd="2" destOrd="0" parTransId="{A3730ADA-4FDA-412D-87BE-144DE6C2C8B6}" sibTransId="{65B967C5-69B9-431A-9B3E-91AE059D3910}"/>
    <dgm:cxn modelId="{1C2BAA7E-0A46-4075-9AD4-632E5F1A7557}" srcId="{16B5F1C7-4C2A-47D7-A445-B5067DB4E58B}" destId="{B9E249D5-4F35-4C96-983B-4D946CC459C8}" srcOrd="0" destOrd="0" parTransId="{7E537492-5D0D-4FAD-BD03-A7EB6A768ECB}" sibTransId="{2A56CB45-0DBD-40C7-95BC-AE12F426D4CF}"/>
    <dgm:cxn modelId="{E4C7758B-AD30-4FA5-B2B5-E73B2704A3AF}" type="presOf" srcId="{16B5F1C7-4C2A-47D7-A445-B5067DB4E58B}" destId="{EB3A9CFA-3B2F-4B48-B30F-8FCAEAED158E}" srcOrd="0" destOrd="0" presId="urn:microsoft.com/office/officeart/2011/layout/RadialPictureList"/>
    <dgm:cxn modelId="{9A67DDF0-5B22-4525-AF2B-C2A9DCE70E73}" srcId="{16B5F1C7-4C2A-47D7-A445-B5067DB4E58B}" destId="{DFDF4502-3749-4D0E-9748-35CCAB1FBAC5}" srcOrd="3" destOrd="0" parTransId="{DECCA74A-94FB-4FBB-ADFA-5D979DD1CF1B}" sibTransId="{517DBB22-C5E7-4C29-B1EC-78D7F5E59353}"/>
    <dgm:cxn modelId="{6C59E192-AC71-483D-9B2B-04A3D2402FB2}" type="presParOf" srcId="{EB3A9CFA-3B2F-4B48-B30F-8FCAEAED158E}" destId="{3C3D36CC-BACA-48E9-BB98-E83E20F9AD47}" srcOrd="0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82A29F-AC67-40CC-B85B-48637AB4051F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EE7F517C-5684-40AC-B9B8-E638AED1A6A3}">
      <dgm:prSet phldrT="[Text]" custT="1"/>
      <dgm:spPr/>
      <dgm:t>
        <a:bodyPr/>
        <a:lstStyle/>
        <a:p>
          <a:r>
            <a:rPr lang="ru-RU" sz="1500" dirty="0">
              <a:latin typeface="+mj-lt"/>
            </a:rPr>
            <a:t>Цели устойчивого туризма - Международная конференция (31/10/2013)</a:t>
          </a:r>
        </a:p>
      </dgm:t>
    </dgm:pt>
    <dgm:pt modelId="{64BBB876-7014-4949-BFA8-43263ACD9929}" type="parTrans" cxnId="{8D5C093E-DB5F-444E-8961-07E3B110D82A}">
      <dgm:prSet/>
      <dgm:spPr/>
      <dgm:t>
        <a:bodyPr/>
        <a:lstStyle/>
        <a:p>
          <a:endParaRPr lang="ru-RU"/>
        </a:p>
      </dgm:t>
    </dgm:pt>
    <dgm:pt modelId="{0ECCC662-F0E0-4284-B138-C00A7502E1A7}" type="sibTrans" cxnId="{8D5C093E-DB5F-444E-8961-07E3B110D82A}">
      <dgm:prSet/>
      <dgm:spPr/>
      <dgm:t>
        <a:bodyPr/>
        <a:lstStyle/>
        <a:p>
          <a:endParaRPr lang="ru-RU"/>
        </a:p>
      </dgm:t>
    </dgm:pt>
    <dgm:pt modelId="{CA2AAA90-B742-4B45-92BF-F150E4A93C09}">
      <dgm:prSet phldrT="[Text]" custT="1"/>
      <dgm:spPr/>
      <dgm:t>
        <a:bodyPr/>
        <a:lstStyle/>
        <a:p>
          <a:r>
            <a:rPr lang="ru-RU" sz="1500" dirty="0">
              <a:latin typeface="+mj-lt"/>
            </a:rPr>
            <a:t>Встреча с Международной федерацией скалолазания и альпинизма: 23.05.2016</a:t>
          </a:r>
        </a:p>
      </dgm:t>
    </dgm:pt>
    <dgm:pt modelId="{486DC987-E4C8-4E9C-AE94-44462E9AFD04}" type="parTrans" cxnId="{213B9AF1-0B65-4B2E-8951-8A8E27C7E76A}">
      <dgm:prSet/>
      <dgm:spPr/>
      <dgm:t>
        <a:bodyPr/>
        <a:lstStyle/>
        <a:p>
          <a:endParaRPr lang="ru-RU"/>
        </a:p>
      </dgm:t>
    </dgm:pt>
    <dgm:pt modelId="{59CAFAC5-CD83-4B40-A37B-E42F6150DFFC}" type="sibTrans" cxnId="{213B9AF1-0B65-4B2E-8951-8A8E27C7E76A}">
      <dgm:prSet/>
      <dgm:spPr/>
      <dgm:t>
        <a:bodyPr/>
        <a:lstStyle/>
        <a:p>
          <a:endParaRPr lang="ru-RU"/>
        </a:p>
      </dgm:t>
    </dgm:pt>
    <dgm:pt modelId="{D3530A54-1C44-435B-B45A-A49D8E008E3B}">
      <dgm:prSet phldrT="[Text]" custT="1"/>
      <dgm:spPr/>
      <dgm:t>
        <a:bodyPr/>
        <a:lstStyle/>
        <a:p>
          <a:r>
            <a:rPr lang="ru-RU" sz="1500" dirty="0">
              <a:latin typeface="+mj-lt"/>
            </a:rPr>
            <a:t>Выходные 14-15 мая 2017 года были напряженными для Руководящего комитета НАСА и Комиссии по доступу и защите гор, которые собрались в Баку, Азербайджан.</a:t>
          </a:r>
        </a:p>
      </dgm:t>
    </dgm:pt>
    <dgm:pt modelId="{24D228E2-5BF7-45DD-999D-A528879BCE4D}" type="parTrans" cxnId="{15CB21C5-ED4E-4A8E-BC3E-042CDEE025EE}">
      <dgm:prSet/>
      <dgm:spPr/>
      <dgm:t>
        <a:bodyPr/>
        <a:lstStyle/>
        <a:p>
          <a:endParaRPr lang="ru-RU"/>
        </a:p>
      </dgm:t>
    </dgm:pt>
    <dgm:pt modelId="{499C5202-02CE-4144-B865-870D2A6C677B}" type="sibTrans" cxnId="{15CB21C5-ED4E-4A8E-BC3E-042CDEE025EE}">
      <dgm:prSet/>
      <dgm:spPr/>
      <dgm:t>
        <a:bodyPr/>
        <a:lstStyle/>
        <a:p>
          <a:endParaRPr lang="ru-RU"/>
        </a:p>
      </dgm:t>
    </dgm:pt>
    <dgm:pt modelId="{CC81A914-6FBE-4A5F-9BA6-75EE03692FFD}">
      <dgm:prSet phldrT="[Text]" custT="1"/>
      <dgm:spPr/>
      <dgm:t>
        <a:bodyPr/>
        <a:lstStyle/>
        <a:p>
          <a:r>
            <a:rPr lang="ru-RU" sz="1500" dirty="0">
              <a:latin typeface="+mj-lt"/>
            </a:rPr>
            <a:t>Делегация Научно-исследовательского института горных культур и ландшафтов Западно-Каспийского университета приняла участие в международном "Кавказском Горном форуме-2019", проходившем в Анкарском университете, Турция. (4 ноября 2019 года)</a:t>
          </a:r>
        </a:p>
      </dgm:t>
    </dgm:pt>
    <dgm:pt modelId="{A0182648-D188-4418-8038-5CCE7060A61E}" type="parTrans" cxnId="{0947C199-824E-46F7-B12B-D126A106A7A9}">
      <dgm:prSet/>
      <dgm:spPr/>
      <dgm:t>
        <a:bodyPr/>
        <a:lstStyle/>
        <a:p>
          <a:endParaRPr lang="ru-RU"/>
        </a:p>
      </dgm:t>
    </dgm:pt>
    <dgm:pt modelId="{177CED49-12F7-48CC-A517-8C89C03CE881}" type="sibTrans" cxnId="{0947C199-824E-46F7-B12B-D126A106A7A9}">
      <dgm:prSet/>
      <dgm:spPr/>
      <dgm:t>
        <a:bodyPr/>
        <a:lstStyle/>
        <a:p>
          <a:endParaRPr lang="ru-RU"/>
        </a:p>
      </dgm:t>
    </dgm:pt>
    <dgm:pt modelId="{A537056E-1945-4E7D-AE0E-055F6D21842C}">
      <dgm:prSet phldrT="[Text]" custT="1"/>
      <dgm:spPr/>
      <dgm:t>
        <a:bodyPr/>
        <a:lstStyle/>
        <a:p>
          <a:r>
            <a:rPr lang="ru-RU" sz="1500" dirty="0">
              <a:latin typeface="+mj-lt"/>
            </a:rPr>
            <a:t>В Западно-Каспийском университете состоялась международная конференция "Горы: Культура, Ландшафты и Биоразнообразие", посвященная 96-летию со дня рождения общенационального лидера Гейдара Алиева.</a:t>
          </a:r>
        </a:p>
      </dgm:t>
    </dgm:pt>
    <dgm:pt modelId="{3E5FD8CC-2AB5-46EE-B9A6-5E51CD0831B6}" type="parTrans" cxnId="{A07B2A8E-09C9-4124-98F0-D2DE49F117D6}">
      <dgm:prSet/>
      <dgm:spPr/>
      <dgm:t>
        <a:bodyPr/>
        <a:lstStyle/>
        <a:p>
          <a:endParaRPr lang="ru-RU"/>
        </a:p>
      </dgm:t>
    </dgm:pt>
    <dgm:pt modelId="{BD6A6C56-9474-4645-B036-249BAE215A4E}" type="sibTrans" cxnId="{A07B2A8E-09C9-4124-98F0-D2DE49F117D6}">
      <dgm:prSet/>
      <dgm:spPr/>
      <dgm:t>
        <a:bodyPr/>
        <a:lstStyle/>
        <a:p>
          <a:endParaRPr lang="ru-RU"/>
        </a:p>
      </dgm:t>
    </dgm:pt>
    <dgm:pt modelId="{FFAD91A0-0125-4C02-8713-0D4068E8296D}">
      <dgm:prSet phldrT="[Text]"/>
      <dgm:spPr/>
      <dgm:t>
        <a:bodyPr/>
        <a:lstStyle/>
        <a:p>
          <a:endParaRPr lang="ru-RU" dirty="0"/>
        </a:p>
      </dgm:t>
    </dgm:pt>
    <dgm:pt modelId="{A08CE200-F1F1-4082-85DA-1FE31FBCD3BE}" type="parTrans" cxnId="{2CC61195-C34E-4DA9-8663-87729C9A3FB4}">
      <dgm:prSet/>
      <dgm:spPr/>
      <dgm:t>
        <a:bodyPr/>
        <a:lstStyle/>
        <a:p>
          <a:endParaRPr lang="ru-RU"/>
        </a:p>
      </dgm:t>
    </dgm:pt>
    <dgm:pt modelId="{63C727FC-328F-432C-8A85-17F6D72F6104}" type="sibTrans" cxnId="{2CC61195-C34E-4DA9-8663-87729C9A3FB4}">
      <dgm:prSet/>
      <dgm:spPr/>
      <dgm:t>
        <a:bodyPr/>
        <a:lstStyle/>
        <a:p>
          <a:endParaRPr lang="ru-RU"/>
        </a:p>
      </dgm:t>
    </dgm:pt>
    <dgm:pt modelId="{9E8E57BC-EC8F-4610-82FB-7741AC8A34CB}" type="pres">
      <dgm:prSet presAssocID="{9182A29F-AC67-40CC-B85B-48637AB4051F}" presName="outerComposite" presStyleCnt="0">
        <dgm:presLayoutVars>
          <dgm:chMax val="5"/>
          <dgm:dir/>
          <dgm:resizeHandles val="exact"/>
        </dgm:presLayoutVars>
      </dgm:prSet>
      <dgm:spPr/>
    </dgm:pt>
    <dgm:pt modelId="{7DE26E2D-39DE-41D8-8E6F-6BD6F70CA80F}" type="pres">
      <dgm:prSet presAssocID="{9182A29F-AC67-40CC-B85B-48637AB4051F}" presName="dummyMaxCanvas" presStyleCnt="0">
        <dgm:presLayoutVars/>
      </dgm:prSet>
      <dgm:spPr/>
    </dgm:pt>
    <dgm:pt modelId="{865024DD-17CC-4D0E-A720-93C592FE31B8}" type="pres">
      <dgm:prSet presAssocID="{9182A29F-AC67-40CC-B85B-48637AB4051F}" presName="FiveNodes_1" presStyleLbl="node1" presStyleIdx="0" presStyleCnt="5" custLinFactNeighborX="-373">
        <dgm:presLayoutVars>
          <dgm:bulletEnabled val="1"/>
        </dgm:presLayoutVars>
      </dgm:prSet>
      <dgm:spPr/>
    </dgm:pt>
    <dgm:pt modelId="{90267BC4-CC5B-4E13-8147-1ED09B4D5CAC}" type="pres">
      <dgm:prSet presAssocID="{9182A29F-AC67-40CC-B85B-48637AB4051F}" presName="FiveNodes_2" presStyleLbl="node1" presStyleIdx="1" presStyleCnt="5" custLinFactNeighborX="-4769" custLinFactNeighborY="-11838">
        <dgm:presLayoutVars>
          <dgm:bulletEnabled val="1"/>
        </dgm:presLayoutVars>
      </dgm:prSet>
      <dgm:spPr/>
    </dgm:pt>
    <dgm:pt modelId="{5B8C7245-9915-49EF-AB12-EDC1E0BCF7E1}" type="pres">
      <dgm:prSet presAssocID="{9182A29F-AC67-40CC-B85B-48637AB4051F}" presName="FiveNodes_3" presStyleLbl="node1" presStyleIdx="2" presStyleCnt="5" custScaleY="115413" custLinFactNeighborX="-7631" custLinFactNeighborY="-23391">
        <dgm:presLayoutVars>
          <dgm:bulletEnabled val="1"/>
        </dgm:presLayoutVars>
      </dgm:prSet>
      <dgm:spPr/>
    </dgm:pt>
    <dgm:pt modelId="{E868E8BF-48EC-4BFC-A67E-B9FF5FB22152}" type="pres">
      <dgm:prSet presAssocID="{9182A29F-AC67-40CC-B85B-48637AB4051F}" presName="FiveNodes_4" presStyleLbl="node1" presStyleIdx="3" presStyleCnt="5" custScaleY="137126" custLinFactNeighborX="-8518" custLinFactNeighborY="-19860">
        <dgm:presLayoutVars>
          <dgm:bulletEnabled val="1"/>
        </dgm:presLayoutVars>
      </dgm:prSet>
      <dgm:spPr/>
    </dgm:pt>
    <dgm:pt modelId="{4E27A520-8C28-45E5-A51D-AD72E2FE9097}" type="pres">
      <dgm:prSet presAssocID="{9182A29F-AC67-40CC-B85B-48637AB4051F}" presName="FiveNodes_5" presStyleLbl="node1" presStyleIdx="4" presStyleCnt="5" custScaleY="120373" custLinFactNeighborX="-6211" custLinFactNeighborY="-5093">
        <dgm:presLayoutVars>
          <dgm:bulletEnabled val="1"/>
        </dgm:presLayoutVars>
      </dgm:prSet>
      <dgm:spPr/>
    </dgm:pt>
    <dgm:pt modelId="{96252C19-E8DD-4ADD-91DB-20EE53F0CAA6}" type="pres">
      <dgm:prSet presAssocID="{9182A29F-AC67-40CC-B85B-48637AB4051F}" presName="FiveConn_1-2" presStyleLbl="fgAccFollowNode1" presStyleIdx="0" presStyleCnt="4">
        <dgm:presLayoutVars>
          <dgm:bulletEnabled val="1"/>
        </dgm:presLayoutVars>
      </dgm:prSet>
      <dgm:spPr/>
    </dgm:pt>
    <dgm:pt modelId="{D94066E3-1523-400D-95D0-68398EED4D98}" type="pres">
      <dgm:prSet presAssocID="{9182A29F-AC67-40CC-B85B-48637AB4051F}" presName="FiveConn_2-3" presStyleLbl="fgAccFollowNode1" presStyleIdx="1" presStyleCnt="4">
        <dgm:presLayoutVars>
          <dgm:bulletEnabled val="1"/>
        </dgm:presLayoutVars>
      </dgm:prSet>
      <dgm:spPr/>
    </dgm:pt>
    <dgm:pt modelId="{95670549-0729-4D81-8C89-BB209EC51C1A}" type="pres">
      <dgm:prSet presAssocID="{9182A29F-AC67-40CC-B85B-48637AB4051F}" presName="FiveConn_3-4" presStyleLbl="fgAccFollowNode1" presStyleIdx="2" presStyleCnt="4">
        <dgm:presLayoutVars>
          <dgm:bulletEnabled val="1"/>
        </dgm:presLayoutVars>
      </dgm:prSet>
      <dgm:spPr/>
    </dgm:pt>
    <dgm:pt modelId="{CCB32A88-90DC-4E7D-A3F9-68CEDF536E9B}" type="pres">
      <dgm:prSet presAssocID="{9182A29F-AC67-40CC-B85B-48637AB4051F}" presName="FiveConn_4-5" presStyleLbl="fgAccFollowNode1" presStyleIdx="3" presStyleCnt="4">
        <dgm:presLayoutVars>
          <dgm:bulletEnabled val="1"/>
        </dgm:presLayoutVars>
      </dgm:prSet>
      <dgm:spPr/>
    </dgm:pt>
    <dgm:pt modelId="{2D71B2DE-EA2F-4993-ADF4-B526C4788C0C}" type="pres">
      <dgm:prSet presAssocID="{9182A29F-AC67-40CC-B85B-48637AB4051F}" presName="FiveNodes_1_text" presStyleLbl="node1" presStyleIdx="4" presStyleCnt="5">
        <dgm:presLayoutVars>
          <dgm:bulletEnabled val="1"/>
        </dgm:presLayoutVars>
      </dgm:prSet>
      <dgm:spPr/>
    </dgm:pt>
    <dgm:pt modelId="{E892B342-18EF-434D-912E-3F4183600BE5}" type="pres">
      <dgm:prSet presAssocID="{9182A29F-AC67-40CC-B85B-48637AB4051F}" presName="FiveNodes_2_text" presStyleLbl="node1" presStyleIdx="4" presStyleCnt="5">
        <dgm:presLayoutVars>
          <dgm:bulletEnabled val="1"/>
        </dgm:presLayoutVars>
      </dgm:prSet>
      <dgm:spPr/>
    </dgm:pt>
    <dgm:pt modelId="{B56F6BCB-BA7C-4D5F-9CE4-CEBA102F7E86}" type="pres">
      <dgm:prSet presAssocID="{9182A29F-AC67-40CC-B85B-48637AB4051F}" presName="FiveNodes_3_text" presStyleLbl="node1" presStyleIdx="4" presStyleCnt="5">
        <dgm:presLayoutVars>
          <dgm:bulletEnabled val="1"/>
        </dgm:presLayoutVars>
      </dgm:prSet>
      <dgm:spPr/>
    </dgm:pt>
    <dgm:pt modelId="{FE92807F-3A8F-420C-8AA8-F49F989F4DF0}" type="pres">
      <dgm:prSet presAssocID="{9182A29F-AC67-40CC-B85B-48637AB4051F}" presName="FiveNodes_4_text" presStyleLbl="node1" presStyleIdx="4" presStyleCnt="5">
        <dgm:presLayoutVars>
          <dgm:bulletEnabled val="1"/>
        </dgm:presLayoutVars>
      </dgm:prSet>
      <dgm:spPr/>
    </dgm:pt>
    <dgm:pt modelId="{A60A852A-A585-4D43-AB46-86C0587B5AEF}" type="pres">
      <dgm:prSet presAssocID="{9182A29F-AC67-40CC-B85B-48637AB4051F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7883CC26-16FB-4508-AAF6-34EE997BE5C9}" type="presOf" srcId="{A537056E-1945-4E7D-AE0E-055F6D21842C}" destId="{4E27A520-8C28-45E5-A51D-AD72E2FE9097}" srcOrd="0" destOrd="0" presId="urn:microsoft.com/office/officeart/2005/8/layout/vProcess5"/>
    <dgm:cxn modelId="{82F31E29-1F9C-43A8-B996-8E4677ADC8CD}" type="presOf" srcId="{499C5202-02CE-4144-B865-870D2A6C677B}" destId="{95670549-0729-4D81-8C89-BB209EC51C1A}" srcOrd="0" destOrd="0" presId="urn:microsoft.com/office/officeart/2005/8/layout/vProcess5"/>
    <dgm:cxn modelId="{8D5C093E-DB5F-444E-8961-07E3B110D82A}" srcId="{9182A29F-AC67-40CC-B85B-48637AB4051F}" destId="{EE7F517C-5684-40AC-B9B8-E638AED1A6A3}" srcOrd="0" destOrd="0" parTransId="{64BBB876-7014-4949-BFA8-43263ACD9929}" sibTransId="{0ECCC662-F0E0-4284-B138-C00A7502E1A7}"/>
    <dgm:cxn modelId="{5AE1353F-D544-4DAF-8274-D1095CD2D56F}" type="presOf" srcId="{CA2AAA90-B742-4B45-92BF-F150E4A93C09}" destId="{E892B342-18EF-434D-912E-3F4183600BE5}" srcOrd="1" destOrd="0" presId="urn:microsoft.com/office/officeart/2005/8/layout/vProcess5"/>
    <dgm:cxn modelId="{104FF742-7A64-4222-BC62-BCE0976BE5BE}" type="presOf" srcId="{CC81A914-6FBE-4A5F-9BA6-75EE03692FFD}" destId="{FE92807F-3A8F-420C-8AA8-F49F989F4DF0}" srcOrd="1" destOrd="0" presId="urn:microsoft.com/office/officeart/2005/8/layout/vProcess5"/>
    <dgm:cxn modelId="{C9987467-F300-4A21-871B-4114299F7773}" type="presOf" srcId="{EE7F517C-5684-40AC-B9B8-E638AED1A6A3}" destId="{2D71B2DE-EA2F-4993-ADF4-B526C4788C0C}" srcOrd="1" destOrd="0" presId="urn:microsoft.com/office/officeart/2005/8/layout/vProcess5"/>
    <dgm:cxn modelId="{53AD4C48-59F0-412E-A228-55FB861290FF}" type="presOf" srcId="{59CAFAC5-CD83-4B40-A37B-E42F6150DFFC}" destId="{D94066E3-1523-400D-95D0-68398EED4D98}" srcOrd="0" destOrd="0" presId="urn:microsoft.com/office/officeart/2005/8/layout/vProcess5"/>
    <dgm:cxn modelId="{B1F55A53-984D-4AA5-ABC0-AF48920666BB}" type="presOf" srcId="{D3530A54-1C44-435B-B45A-A49D8E008E3B}" destId="{B56F6BCB-BA7C-4D5F-9CE4-CEBA102F7E86}" srcOrd="1" destOrd="0" presId="urn:microsoft.com/office/officeart/2005/8/layout/vProcess5"/>
    <dgm:cxn modelId="{FEC33459-A3C4-4366-9709-6A9BCD00F56C}" type="presOf" srcId="{A537056E-1945-4E7D-AE0E-055F6D21842C}" destId="{A60A852A-A585-4D43-AB46-86C0587B5AEF}" srcOrd="1" destOrd="0" presId="urn:microsoft.com/office/officeart/2005/8/layout/vProcess5"/>
    <dgm:cxn modelId="{20CB1782-C793-44B9-98EA-DDE1DF9F2B1A}" type="presOf" srcId="{9182A29F-AC67-40CC-B85B-48637AB4051F}" destId="{9E8E57BC-EC8F-4610-82FB-7741AC8A34CB}" srcOrd="0" destOrd="0" presId="urn:microsoft.com/office/officeart/2005/8/layout/vProcess5"/>
    <dgm:cxn modelId="{B536308B-59EF-47C6-9F9E-DD5C4E17699D}" type="presOf" srcId="{CC81A914-6FBE-4A5F-9BA6-75EE03692FFD}" destId="{E868E8BF-48EC-4BFC-A67E-B9FF5FB22152}" srcOrd="0" destOrd="0" presId="urn:microsoft.com/office/officeart/2005/8/layout/vProcess5"/>
    <dgm:cxn modelId="{A07B2A8E-09C9-4124-98F0-D2DE49F117D6}" srcId="{9182A29F-AC67-40CC-B85B-48637AB4051F}" destId="{A537056E-1945-4E7D-AE0E-055F6D21842C}" srcOrd="4" destOrd="0" parTransId="{3E5FD8CC-2AB5-46EE-B9A6-5E51CD0831B6}" sibTransId="{BD6A6C56-9474-4645-B036-249BAE215A4E}"/>
    <dgm:cxn modelId="{2CC61195-C34E-4DA9-8663-87729C9A3FB4}" srcId="{9182A29F-AC67-40CC-B85B-48637AB4051F}" destId="{FFAD91A0-0125-4C02-8713-0D4068E8296D}" srcOrd="5" destOrd="0" parTransId="{A08CE200-F1F1-4082-85DA-1FE31FBCD3BE}" sibTransId="{63C727FC-328F-432C-8A85-17F6D72F6104}"/>
    <dgm:cxn modelId="{0947C199-824E-46F7-B12B-D126A106A7A9}" srcId="{9182A29F-AC67-40CC-B85B-48637AB4051F}" destId="{CC81A914-6FBE-4A5F-9BA6-75EE03692FFD}" srcOrd="3" destOrd="0" parTransId="{A0182648-D188-4418-8038-5CCE7060A61E}" sibTransId="{177CED49-12F7-48CC-A517-8C89C03CE881}"/>
    <dgm:cxn modelId="{761673B5-7B42-427C-AE20-60A55F631953}" type="presOf" srcId="{177CED49-12F7-48CC-A517-8C89C03CE881}" destId="{CCB32A88-90DC-4E7D-A3F9-68CEDF536E9B}" srcOrd="0" destOrd="0" presId="urn:microsoft.com/office/officeart/2005/8/layout/vProcess5"/>
    <dgm:cxn modelId="{15CB21C5-ED4E-4A8E-BC3E-042CDEE025EE}" srcId="{9182A29F-AC67-40CC-B85B-48637AB4051F}" destId="{D3530A54-1C44-435B-B45A-A49D8E008E3B}" srcOrd="2" destOrd="0" parTransId="{24D228E2-5BF7-45DD-999D-A528879BCE4D}" sibTransId="{499C5202-02CE-4144-B865-870D2A6C677B}"/>
    <dgm:cxn modelId="{C0797EE2-4344-4AC8-B8CE-88940D80CAE0}" type="presOf" srcId="{EE7F517C-5684-40AC-B9B8-E638AED1A6A3}" destId="{865024DD-17CC-4D0E-A720-93C592FE31B8}" srcOrd="0" destOrd="0" presId="urn:microsoft.com/office/officeart/2005/8/layout/vProcess5"/>
    <dgm:cxn modelId="{EF5D2BE7-D196-4011-B301-693A5625BC27}" type="presOf" srcId="{D3530A54-1C44-435B-B45A-A49D8E008E3B}" destId="{5B8C7245-9915-49EF-AB12-EDC1E0BCF7E1}" srcOrd="0" destOrd="0" presId="urn:microsoft.com/office/officeart/2005/8/layout/vProcess5"/>
    <dgm:cxn modelId="{9DFFDFED-2CA0-437F-AC1F-1F4331818D4E}" type="presOf" srcId="{0ECCC662-F0E0-4284-B138-C00A7502E1A7}" destId="{96252C19-E8DD-4ADD-91DB-20EE53F0CAA6}" srcOrd="0" destOrd="0" presId="urn:microsoft.com/office/officeart/2005/8/layout/vProcess5"/>
    <dgm:cxn modelId="{213B9AF1-0B65-4B2E-8951-8A8E27C7E76A}" srcId="{9182A29F-AC67-40CC-B85B-48637AB4051F}" destId="{CA2AAA90-B742-4B45-92BF-F150E4A93C09}" srcOrd="1" destOrd="0" parTransId="{486DC987-E4C8-4E9C-AE94-44462E9AFD04}" sibTransId="{59CAFAC5-CD83-4B40-A37B-E42F6150DFFC}"/>
    <dgm:cxn modelId="{0B9D1DF4-5EE4-453C-A90E-9C5C938BD81C}" type="presOf" srcId="{CA2AAA90-B742-4B45-92BF-F150E4A93C09}" destId="{90267BC4-CC5B-4E13-8147-1ED09B4D5CAC}" srcOrd="0" destOrd="0" presId="urn:microsoft.com/office/officeart/2005/8/layout/vProcess5"/>
    <dgm:cxn modelId="{C3604733-EC83-4B05-865A-DA53737BD524}" type="presParOf" srcId="{9E8E57BC-EC8F-4610-82FB-7741AC8A34CB}" destId="{7DE26E2D-39DE-41D8-8E6F-6BD6F70CA80F}" srcOrd="0" destOrd="0" presId="urn:microsoft.com/office/officeart/2005/8/layout/vProcess5"/>
    <dgm:cxn modelId="{B96797D4-CB96-4B72-8CBD-62E7AF15F948}" type="presParOf" srcId="{9E8E57BC-EC8F-4610-82FB-7741AC8A34CB}" destId="{865024DD-17CC-4D0E-A720-93C592FE31B8}" srcOrd="1" destOrd="0" presId="urn:microsoft.com/office/officeart/2005/8/layout/vProcess5"/>
    <dgm:cxn modelId="{3EB652CE-BFC6-43BB-BD30-B6422CAA1666}" type="presParOf" srcId="{9E8E57BC-EC8F-4610-82FB-7741AC8A34CB}" destId="{90267BC4-CC5B-4E13-8147-1ED09B4D5CAC}" srcOrd="2" destOrd="0" presId="urn:microsoft.com/office/officeart/2005/8/layout/vProcess5"/>
    <dgm:cxn modelId="{2598504D-11AD-45C2-8718-3FCF7E0F4BF8}" type="presParOf" srcId="{9E8E57BC-EC8F-4610-82FB-7741AC8A34CB}" destId="{5B8C7245-9915-49EF-AB12-EDC1E0BCF7E1}" srcOrd="3" destOrd="0" presId="urn:microsoft.com/office/officeart/2005/8/layout/vProcess5"/>
    <dgm:cxn modelId="{D84A8AF8-068C-4140-859A-EC19F6E4B725}" type="presParOf" srcId="{9E8E57BC-EC8F-4610-82FB-7741AC8A34CB}" destId="{E868E8BF-48EC-4BFC-A67E-B9FF5FB22152}" srcOrd="4" destOrd="0" presId="urn:microsoft.com/office/officeart/2005/8/layout/vProcess5"/>
    <dgm:cxn modelId="{1C331272-0576-44DE-844C-A092368FC705}" type="presParOf" srcId="{9E8E57BC-EC8F-4610-82FB-7741AC8A34CB}" destId="{4E27A520-8C28-45E5-A51D-AD72E2FE9097}" srcOrd="5" destOrd="0" presId="urn:microsoft.com/office/officeart/2005/8/layout/vProcess5"/>
    <dgm:cxn modelId="{2C59B154-CA1B-40AB-877C-191EB69790B3}" type="presParOf" srcId="{9E8E57BC-EC8F-4610-82FB-7741AC8A34CB}" destId="{96252C19-E8DD-4ADD-91DB-20EE53F0CAA6}" srcOrd="6" destOrd="0" presId="urn:microsoft.com/office/officeart/2005/8/layout/vProcess5"/>
    <dgm:cxn modelId="{B85FA2AE-2AC0-4172-9065-30CE2FC4387A}" type="presParOf" srcId="{9E8E57BC-EC8F-4610-82FB-7741AC8A34CB}" destId="{D94066E3-1523-400D-95D0-68398EED4D98}" srcOrd="7" destOrd="0" presId="urn:microsoft.com/office/officeart/2005/8/layout/vProcess5"/>
    <dgm:cxn modelId="{12450A25-306C-49CF-8D7A-9DB2D4BD78AA}" type="presParOf" srcId="{9E8E57BC-EC8F-4610-82FB-7741AC8A34CB}" destId="{95670549-0729-4D81-8C89-BB209EC51C1A}" srcOrd="8" destOrd="0" presId="urn:microsoft.com/office/officeart/2005/8/layout/vProcess5"/>
    <dgm:cxn modelId="{1D630828-B419-41A1-9B04-72EA3FBCD789}" type="presParOf" srcId="{9E8E57BC-EC8F-4610-82FB-7741AC8A34CB}" destId="{CCB32A88-90DC-4E7D-A3F9-68CEDF536E9B}" srcOrd="9" destOrd="0" presId="urn:microsoft.com/office/officeart/2005/8/layout/vProcess5"/>
    <dgm:cxn modelId="{A3ADA0DB-B871-40F5-9573-75B43E98BCCA}" type="presParOf" srcId="{9E8E57BC-EC8F-4610-82FB-7741AC8A34CB}" destId="{2D71B2DE-EA2F-4993-ADF4-B526C4788C0C}" srcOrd="10" destOrd="0" presId="urn:microsoft.com/office/officeart/2005/8/layout/vProcess5"/>
    <dgm:cxn modelId="{84FEDCAF-76B5-4FC0-90D6-988234C798FB}" type="presParOf" srcId="{9E8E57BC-EC8F-4610-82FB-7741AC8A34CB}" destId="{E892B342-18EF-434D-912E-3F4183600BE5}" srcOrd="11" destOrd="0" presId="urn:microsoft.com/office/officeart/2005/8/layout/vProcess5"/>
    <dgm:cxn modelId="{22A62D7F-17D8-44B4-A42D-EEF52EF1931E}" type="presParOf" srcId="{9E8E57BC-EC8F-4610-82FB-7741AC8A34CB}" destId="{B56F6BCB-BA7C-4D5F-9CE4-CEBA102F7E86}" srcOrd="12" destOrd="0" presId="urn:microsoft.com/office/officeart/2005/8/layout/vProcess5"/>
    <dgm:cxn modelId="{4A521265-BC60-4A21-B031-694C9218DF7A}" type="presParOf" srcId="{9E8E57BC-EC8F-4610-82FB-7741AC8A34CB}" destId="{FE92807F-3A8F-420C-8AA8-F49F989F4DF0}" srcOrd="13" destOrd="0" presId="urn:microsoft.com/office/officeart/2005/8/layout/vProcess5"/>
    <dgm:cxn modelId="{14AD4CA0-B988-412A-87E9-77E515FEA659}" type="presParOf" srcId="{9E8E57BC-EC8F-4610-82FB-7741AC8A34CB}" destId="{A60A852A-A585-4D43-AB46-86C0587B5AEF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8F97D79-8A01-4229-970D-8DD1E8105FBB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EB16E81-1E5B-4B03-A483-38268A415780}">
      <dgm:prSet phldrT="[Text]" custT="1"/>
      <dgm:spPr/>
      <dgm:t>
        <a:bodyPr/>
        <a:lstStyle/>
        <a:p>
          <a:r>
            <a: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Членство в комиссии. С немедленным вступлением в силу д-р Каролина Адлер была назначена председателем Горной комиссии UIAA. Позднее это предложение было одобрено Руководящим комитетом НАСА. Лоуд Бекерс присоединился к Комиссии по речам в качестве полноправного члена, но останется частью Комиссии по защите гор и частью связи между двумя комиссиями</a:t>
          </a:r>
          <a:r>
            <a:rPr lang="en-US" sz="12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.</a:t>
          </a:r>
          <a:endParaRPr lang="ru-RU" sz="1200" dirty="0">
            <a:solidFill>
              <a:schemeClr val="tx1">
                <a:lumMod val="95000"/>
                <a:lumOff val="5000"/>
              </a:schemeClr>
            </a:solidFill>
            <a:latin typeface="+mj-lt"/>
          </a:endParaRPr>
        </a:p>
      </dgm:t>
    </dgm:pt>
    <dgm:pt modelId="{A45A7E18-88B1-4B9B-8FB4-4E43F2A6B118}" type="parTrans" cxnId="{66182483-469E-4442-BBE3-B2A6EFE36F03}">
      <dgm:prSet/>
      <dgm:spPr/>
      <dgm:t>
        <a:bodyPr/>
        <a:lstStyle/>
        <a:p>
          <a:endParaRPr lang="ru-RU"/>
        </a:p>
      </dgm:t>
    </dgm:pt>
    <dgm:pt modelId="{0216D90F-3D10-44F6-AB46-AD4156B53980}" type="sibTrans" cxnId="{66182483-469E-4442-BBE3-B2A6EFE36F03}">
      <dgm:prSet/>
      <dgm:spPr/>
      <dgm:t>
        <a:bodyPr/>
        <a:lstStyle/>
        <a:p>
          <a:endParaRPr lang="ru-RU"/>
        </a:p>
      </dgm:t>
    </dgm:pt>
    <dgm:pt modelId="{D079F703-7CB1-4CAF-B523-B6FCBEC4FA13}">
      <dgm:prSet phldrT="[Text]" custT="1"/>
      <dgm:spPr/>
      <dgm:t>
        <a:bodyPr/>
        <a:lstStyle/>
        <a:p>
          <a:r>
            <a: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Спонсорские отчеты и вопросы. Предложения по определению критериев спонсорства и увеличению источников дохода для запуска проектных идей и инициатив.
Коммуникационные стратегии и проблемы. Необходима большая синергия между проектами устойчивого развития и другими системными инициативами и проектами UIAA. Подтверждая, что представители по защите горных районов примут участие в конференциях 2016 года в целях укрепления сетей, Исследовательской ассоциации, более широкого участия и сотрудничества с государственным и частным секторами.</a:t>
          </a:r>
        </a:p>
      </dgm:t>
    </dgm:pt>
    <dgm:pt modelId="{A65086F5-E6DF-42E9-96F1-E537F917E635}" type="parTrans" cxnId="{F1219040-1A60-408F-A8B6-E8BE3520767C}">
      <dgm:prSet/>
      <dgm:spPr/>
      <dgm:t>
        <a:bodyPr/>
        <a:lstStyle/>
        <a:p>
          <a:endParaRPr lang="ru-RU"/>
        </a:p>
      </dgm:t>
    </dgm:pt>
    <dgm:pt modelId="{F7F91B19-F952-4A34-A526-9BE144B7AA93}" type="sibTrans" cxnId="{F1219040-1A60-408F-A8B6-E8BE3520767C}">
      <dgm:prSet/>
      <dgm:spPr/>
      <dgm:t>
        <a:bodyPr/>
        <a:lstStyle/>
        <a:p>
          <a:endParaRPr lang="ru-RU"/>
        </a:p>
      </dgm:t>
    </dgm:pt>
    <dgm:pt modelId="{DE6A3BE9-BE72-454B-B01B-E128D174F941}">
      <dgm:prSet phldrT="[Text]" custT="1"/>
      <dgm:spPr/>
      <dgm:t>
        <a:bodyPr/>
        <a:lstStyle/>
        <a:p>
          <a:r>
            <a: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Премия UIAA Mountain Defense Award за 2016 год. Продление срока реализации проекта с 15 по 30 июня. Потенциальное участие в проекте Ambassador (для более широких мандатов UIAA в области MPA и устойчивого развития).
* УИАА уважает горы. Развитие проекта в ближайшие годы за пределами Европы сосредоточено на работе с национальными федерациями, входящими в UIAA.</a:t>
          </a:r>
        </a:p>
      </dgm:t>
    </dgm:pt>
    <dgm:pt modelId="{74A759A7-2B74-48A2-98FB-1D39EC16587E}" type="parTrans" cxnId="{3AA82C7F-66EC-4355-94B8-3525F648705F}">
      <dgm:prSet/>
      <dgm:spPr/>
      <dgm:t>
        <a:bodyPr/>
        <a:lstStyle/>
        <a:p>
          <a:endParaRPr lang="ru-RU"/>
        </a:p>
      </dgm:t>
    </dgm:pt>
    <dgm:pt modelId="{8F2766B6-A000-43B6-A0CA-B1D8EA9FA5D3}" type="sibTrans" cxnId="{3AA82C7F-66EC-4355-94B8-3525F648705F}">
      <dgm:prSet/>
      <dgm:spPr/>
      <dgm:t>
        <a:bodyPr/>
        <a:lstStyle/>
        <a:p>
          <a:endParaRPr lang="ru-RU"/>
        </a:p>
      </dgm:t>
    </dgm:pt>
    <dgm:pt modelId="{DF325B93-9544-4540-93CC-0731C7B8E05B}" type="pres">
      <dgm:prSet presAssocID="{48F97D79-8A01-4229-970D-8DD1E8105FBB}" presName="Name0" presStyleCnt="0">
        <dgm:presLayoutVars>
          <dgm:dir/>
          <dgm:resizeHandles val="exact"/>
        </dgm:presLayoutVars>
      </dgm:prSet>
      <dgm:spPr/>
    </dgm:pt>
    <dgm:pt modelId="{24953229-0B4F-45DD-AE38-2E52C02FF503}" type="pres">
      <dgm:prSet presAssocID="{DEB16E81-1E5B-4B03-A483-38268A415780}" presName="node" presStyleLbl="node1" presStyleIdx="0" presStyleCnt="3">
        <dgm:presLayoutVars>
          <dgm:bulletEnabled val="1"/>
        </dgm:presLayoutVars>
      </dgm:prSet>
      <dgm:spPr/>
    </dgm:pt>
    <dgm:pt modelId="{13C18D5F-F3A1-40D5-A07B-795474AE63F3}" type="pres">
      <dgm:prSet presAssocID="{0216D90F-3D10-44F6-AB46-AD4156B53980}" presName="sibTrans" presStyleCnt="0"/>
      <dgm:spPr/>
    </dgm:pt>
    <dgm:pt modelId="{8854CE68-B17B-4B6B-BD1B-B68DFA812EDE}" type="pres">
      <dgm:prSet presAssocID="{D079F703-7CB1-4CAF-B523-B6FCBEC4FA13}" presName="node" presStyleLbl="node1" presStyleIdx="1" presStyleCnt="3" custLinFactNeighborX="-1323" custLinFactNeighborY="1593">
        <dgm:presLayoutVars>
          <dgm:bulletEnabled val="1"/>
        </dgm:presLayoutVars>
      </dgm:prSet>
      <dgm:spPr/>
    </dgm:pt>
    <dgm:pt modelId="{34428CD7-716B-4F2E-BC4B-1C21B3BDEB61}" type="pres">
      <dgm:prSet presAssocID="{F7F91B19-F952-4A34-A526-9BE144B7AA93}" presName="sibTrans" presStyleCnt="0"/>
      <dgm:spPr/>
    </dgm:pt>
    <dgm:pt modelId="{1A7A9360-CCBE-4BAB-A34E-07B0E6BEAE5C}" type="pres">
      <dgm:prSet presAssocID="{DE6A3BE9-BE72-454B-B01B-E128D174F941}" presName="node" presStyleLbl="node1" presStyleIdx="2" presStyleCnt="3">
        <dgm:presLayoutVars>
          <dgm:bulletEnabled val="1"/>
        </dgm:presLayoutVars>
      </dgm:prSet>
      <dgm:spPr/>
    </dgm:pt>
  </dgm:ptLst>
  <dgm:cxnLst>
    <dgm:cxn modelId="{B6968F18-737A-4A26-AD05-D6DEF0B19B22}" type="presOf" srcId="{48F97D79-8A01-4229-970D-8DD1E8105FBB}" destId="{DF325B93-9544-4540-93CC-0731C7B8E05B}" srcOrd="0" destOrd="0" presId="urn:microsoft.com/office/officeart/2005/8/layout/hList6"/>
    <dgm:cxn modelId="{A2C66A3B-FE06-4967-AD3F-5E46CDEC0E09}" type="presOf" srcId="{D079F703-7CB1-4CAF-B523-B6FCBEC4FA13}" destId="{8854CE68-B17B-4B6B-BD1B-B68DFA812EDE}" srcOrd="0" destOrd="0" presId="urn:microsoft.com/office/officeart/2005/8/layout/hList6"/>
    <dgm:cxn modelId="{F1219040-1A60-408F-A8B6-E8BE3520767C}" srcId="{48F97D79-8A01-4229-970D-8DD1E8105FBB}" destId="{D079F703-7CB1-4CAF-B523-B6FCBEC4FA13}" srcOrd="1" destOrd="0" parTransId="{A65086F5-E6DF-42E9-96F1-E537F917E635}" sibTransId="{F7F91B19-F952-4A34-A526-9BE144B7AA93}"/>
    <dgm:cxn modelId="{DD2F6262-B65F-4BAB-BBD5-55B5F7068372}" type="presOf" srcId="{DEB16E81-1E5B-4B03-A483-38268A415780}" destId="{24953229-0B4F-45DD-AE38-2E52C02FF503}" srcOrd="0" destOrd="0" presId="urn:microsoft.com/office/officeart/2005/8/layout/hList6"/>
    <dgm:cxn modelId="{3AA82C7F-66EC-4355-94B8-3525F648705F}" srcId="{48F97D79-8A01-4229-970D-8DD1E8105FBB}" destId="{DE6A3BE9-BE72-454B-B01B-E128D174F941}" srcOrd="2" destOrd="0" parTransId="{74A759A7-2B74-48A2-98FB-1D39EC16587E}" sibTransId="{8F2766B6-A000-43B6-A0CA-B1D8EA9FA5D3}"/>
    <dgm:cxn modelId="{66182483-469E-4442-BBE3-B2A6EFE36F03}" srcId="{48F97D79-8A01-4229-970D-8DD1E8105FBB}" destId="{DEB16E81-1E5B-4B03-A483-38268A415780}" srcOrd="0" destOrd="0" parTransId="{A45A7E18-88B1-4B9B-8FB4-4E43F2A6B118}" sibTransId="{0216D90F-3D10-44F6-AB46-AD4156B53980}"/>
    <dgm:cxn modelId="{039EC3A8-44ED-4F23-AF14-EF4BD2DC3840}" type="presOf" srcId="{DE6A3BE9-BE72-454B-B01B-E128D174F941}" destId="{1A7A9360-CCBE-4BAB-A34E-07B0E6BEAE5C}" srcOrd="0" destOrd="0" presId="urn:microsoft.com/office/officeart/2005/8/layout/hList6"/>
    <dgm:cxn modelId="{853A8163-FD8D-405B-B8B8-21B1609727BD}" type="presParOf" srcId="{DF325B93-9544-4540-93CC-0731C7B8E05B}" destId="{24953229-0B4F-45DD-AE38-2E52C02FF503}" srcOrd="0" destOrd="0" presId="urn:microsoft.com/office/officeart/2005/8/layout/hList6"/>
    <dgm:cxn modelId="{D0CA0FAB-EBA4-4759-9CEB-13D36D32B117}" type="presParOf" srcId="{DF325B93-9544-4540-93CC-0731C7B8E05B}" destId="{13C18D5F-F3A1-40D5-A07B-795474AE63F3}" srcOrd="1" destOrd="0" presId="urn:microsoft.com/office/officeart/2005/8/layout/hList6"/>
    <dgm:cxn modelId="{EB45B5DD-6524-4540-92DD-FB82934A18A4}" type="presParOf" srcId="{DF325B93-9544-4540-93CC-0731C7B8E05B}" destId="{8854CE68-B17B-4B6B-BD1B-B68DFA812EDE}" srcOrd="2" destOrd="0" presId="urn:microsoft.com/office/officeart/2005/8/layout/hList6"/>
    <dgm:cxn modelId="{854A601E-94EC-40B7-8999-A3B4FFF10702}" type="presParOf" srcId="{DF325B93-9544-4540-93CC-0731C7B8E05B}" destId="{34428CD7-716B-4F2E-BC4B-1C21B3BDEB61}" srcOrd="3" destOrd="0" presId="urn:microsoft.com/office/officeart/2005/8/layout/hList6"/>
    <dgm:cxn modelId="{1A16BA4E-E0CF-42E5-A098-0D53ABD6DB4D}" type="presParOf" srcId="{DF325B93-9544-4540-93CC-0731C7B8E05B}" destId="{1A7A9360-CCBE-4BAB-A34E-07B0E6BEAE5C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122692-9CC1-4559-B05A-1C89D5273E01}">
      <dsp:nvSpPr>
        <dsp:cNvPr id="0" name=""/>
        <dsp:cNvSpPr/>
      </dsp:nvSpPr>
      <dsp:spPr>
        <a:xfrm>
          <a:off x="831" y="92765"/>
          <a:ext cx="5199735" cy="170901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Азербайджано-Антарктическая научная экспедиция</a:t>
          </a:r>
          <a:endParaRPr lang="en-US" sz="2800" kern="1200" dirty="0"/>
        </a:p>
      </dsp:txBody>
      <dsp:txXfrm>
        <a:off x="50886" y="142820"/>
        <a:ext cx="3355577" cy="1608903"/>
      </dsp:txXfrm>
    </dsp:sp>
    <dsp:sp modelId="{980D84D9-66FC-4C5C-9C74-6EB316158D7B}">
      <dsp:nvSpPr>
        <dsp:cNvPr id="0" name=""/>
        <dsp:cNvSpPr/>
      </dsp:nvSpPr>
      <dsp:spPr>
        <a:xfrm>
          <a:off x="458800" y="1993849"/>
          <a:ext cx="5199735" cy="170901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Азербайджано-Южноамериканская научная экспедиция</a:t>
          </a:r>
          <a:endParaRPr lang="en-US" sz="2800" kern="1200" dirty="0"/>
        </a:p>
      </dsp:txBody>
      <dsp:txXfrm>
        <a:off x="508855" y="2043904"/>
        <a:ext cx="3529966" cy="1608903"/>
      </dsp:txXfrm>
    </dsp:sp>
    <dsp:sp modelId="{70EB34BD-DE4F-4401-8555-34480D3F604D}">
      <dsp:nvSpPr>
        <dsp:cNvPr id="0" name=""/>
        <dsp:cNvSpPr/>
      </dsp:nvSpPr>
      <dsp:spPr>
        <a:xfrm>
          <a:off x="917600" y="3987698"/>
          <a:ext cx="5199735" cy="170901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Азербайджано-Африканская научная экспедиция</a:t>
          </a:r>
        </a:p>
      </dsp:txBody>
      <dsp:txXfrm>
        <a:off x="967655" y="4037753"/>
        <a:ext cx="3529966" cy="1608903"/>
      </dsp:txXfrm>
    </dsp:sp>
    <dsp:sp modelId="{C91EE4FA-421F-4442-A69C-569606BB034F}">
      <dsp:nvSpPr>
        <dsp:cNvPr id="0" name=""/>
        <dsp:cNvSpPr/>
      </dsp:nvSpPr>
      <dsp:spPr>
        <a:xfrm>
          <a:off x="4088876" y="1296001"/>
          <a:ext cx="1110858" cy="111085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338819" y="1296001"/>
        <a:ext cx="610972" cy="835921"/>
      </dsp:txXfrm>
    </dsp:sp>
    <dsp:sp modelId="{EAE23216-179D-46CA-B8A1-C0875EBEBF12}">
      <dsp:nvSpPr>
        <dsp:cNvPr id="0" name=""/>
        <dsp:cNvSpPr/>
      </dsp:nvSpPr>
      <dsp:spPr>
        <a:xfrm>
          <a:off x="4547676" y="3278457"/>
          <a:ext cx="1110858" cy="111085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797619" y="3278457"/>
        <a:ext cx="610972" cy="8359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3D36CC-BACA-48E9-BB98-E83E20F9AD47}">
      <dsp:nvSpPr>
        <dsp:cNvPr id="0" name=""/>
        <dsp:cNvSpPr/>
      </dsp:nvSpPr>
      <dsp:spPr>
        <a:xfrm>
          <a:off x="198689" y="0"/>
          <a:ext cx="3979750" cy="397975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/>
            <a:t>Конференции и мероприятия, связанные с альпинизмом</a:t>
          </a:r>
        </a:p>
      </dsp:txBody>
      <dsp:txXfrm>
        <a:off x="781510" y="582821"/>
        <a:ext cx="2814108" cy="28141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5024DD-17CC-4D0E-A720-93C592FE31B8}">
      <dsp:nvSpPr>
        <dsp:cNvPr id="0" name=""/>
        <dsp:cNvSpPr/>
      </dsp:nvSpPr>
      <dsp:spPr>
        <a:xfrm>
          <a:off x="0" y="-62014"/>
          <a:ext cx="4714438" cy="121758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latin typeface="+mj-lt"/>
            </a:rPr>
            <a:t>Цели устойчивого туризма - Международная конференция (31/10/2013)</a:t>
          </a:r>
        </a:p>
      </dsp:txBody>
      <dsp:txXfrm>
        <a:off x="35662" y="-26352"/>
        <a:ext cx="3258107" cy="1146264"/>
      </dsp:txXfrm>
    </dsp:sp>
    <dsp:sp modelId="{90267BC4-CC5B-4E13-8147-1ED09B4D5CAC}">
      <dsp:nvSpPr>
        <dsp:cNvPr id="0" name=""/>
        <dsp:cNvSpPr/>
      </dsp:nvSpPr>
      <dsp:spPr>
        <a:xfrm>
          <a:off x="127220" y="1180545"/>
          <a:ext cx="4714438" cy="1217588"/>
        </a:xfrm>
        <a:prstGeom prst="roundRect">
          <a:avLst>
            <a:gd name="adj" fmla="val 10000"/>
          </a:avLst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latin typeface="+mj-lt"/>
            </a:rPr>
            <a:t>Встреча с Международной федерацией скалолазания и альпинизма: 23.05.2016</a:t>
          </a:r>
        </a:p>
      </dsp:txBody>
      <dsp:txXfrm>
        <a:off x="162882" y="1216207"/>
        <a:ext cx="3499629" cy="1146264"/>
      </dsp:txXfrm>
    </dsp:sp>
    <dsp:sp modelId="{5B8C7245-9915-49EF-AB12-EDC1E0BCF7E1}">
      <dsp:nvSpPr>
        <dsp:cNvPr id="0" name=""/>
        <dsp:cNvSpPr/>
      </dsp:nvSpPr>
      <dsp:spPr>
        <a:xfrm>
          <a:off x="344345" y="2332741"/>
          <a:ext cx="4714438" cy="1405255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latin typeface="+mj-lt"/>
            </a:rPr>
            <a:t>Выходные 14-15 мая 2017 года были напряженными для Руководящего комитета НАСА и Комиссии по доступу и защите гор, которые собрались в Баку, Азербайджан.</a:t>
          </a:r>
        </a:p>
      </dsp:txBody>
      <dsp:txXfrm>
        <a:off x="385504" y="2373900"/>
        <a:ext cx="3488635" cy="1322937"/>
      </dsp:txXfrm>
    </dsp:sp>
    <dsp:sp modelId="{E868E8BF-48EC-4BFC-A67E-B9FF5FB22152}">
      <dsp:nvSpPr>
        <dsp:cNvPr id="0" name=""/>
        <dsp:cNvSpPr/>
      </dsp:nvSpPr>
      <dsp:spPr>
        <a:xfrm>
          <a:off x="654580" y="3630245"/>
          <a:ext cx="4714438" cy="1669630"/>
        </a:xfrm>
        <a:prstGeom prst="roundRect">
          <a:avLst>
            <a:gd name="adj" fmla="val 10000"/>
          </a:avLst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latin typeface="+mj-lt"/>
            </a:rPr>
            <a:t>Делегация Научно-исследовательского института горных культур и ландшафтов Западно-Каспийского университета приняла участие в международном "Кавказском Горном форуме-2019", проходившем в Анкарском университете, Турция. (4 ноября 2019 года)</a:t>
          </a:r>
        </a:p>
      </dsp:txBody>
      <dsp:txXfrm>
        <a:off x="703482" y="3679147"/>
        <a:ext cx="3473149" cy="1571826"/>
      </dsp:txXfrm>
    </dsp:sp>
    <dsp:sp modelId="{4E27A520-8C28-45E5-A51D-AD72E2FE9097}">
      <dsp:nvSpPr>
        <dsp:cNvPr id="0" name=""/>
        <dsp:cNvSpPr/>
      </dsp:nvSpPr>
      <dsp:spPr>
        <a:xfrm>
          <a:off x="1115395" y="5298736"/>
          <a:ext cx="4714438" cy="1465647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latin typeface="+mj-lt"/>
            </a:rPr>
            <a:t>В Западно-Каспийском университете состоялась международная конференция "Горы: Культура, Ландшафты и Биоразнообразие", посвященная 96-летию со дня рождения общенационального лидера Гейдара Алиева.</a:t>
          </a:r>
        </a:p>
      </dsp:txBody>
      <dsp:txXfrm>
        <a:off x="1158322" y="5341663"/>
        <a:ext cx="3485099" cy="1379793"/>
      </dsp:txXfrm>
    </dsp:sp>
    <dsp:sp modelId="{96252C19-E8DD-4ADD-91DB-20EE53F0CAA6}">
      <dsp:nvSpPr>
        <dsp:cNvPr id="0" name=""/>
        <dsp:cNvSpPr/>
      </dsp:nvSpPr>
      <dsp:spPr>
        <a:xfrm>
          <a:off x="3923005" y="827501"/>
          <a:ext cx="791432" cy="79143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/>
        </a:p>
      </dsp:txBody>
      <dsp:txXfrm>
        <a:off x="4101077" y="827501"/>
        <a:ext cx="435288" cy="595553"/>
      </dsp:txXfrm>
    </dsp:sp>
    <dsp:sp modelId="{D94066E3-1523-400D-95D0-68398EED4D98}">
      <dsp:nvSpPr>
        <dsp:cNvPr id="0" name=""/>
        <dsp:cNvSpPr/>
      </dsp:nvSpPr>
      <dsp:spPr>
        <a:xfrm>
          <a:off x="4275057" y="2214199"/>
          <a:ext cx="791432" cy="79143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283075"/>
            <a:satOff val="-25115"/>
            <a:lumOff val="-25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83075"/>
              <a:satOff val="-25115"/>
              <a:lumOff val="-2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/>
        </a:p>
      </dsp:txBody>
      <dsp:txXfrm>
        <a:off x="4453129" y="2214199"/>
        <a:ext cx="435288" cy="595553"/>
      </dsp:txXfrm>
    </dsp:sp>
    <dsp:sp modelId="{95670549-0729-4D81-8C89-BB209EC51C1A}">
      <dsp:nvSpPr>
        <dsp:cNvPr id="0" name=""/>
        <dsp:cNvSpPr/>
      </dsp:nvSpPr>
      <dsp:spPr>
        <a:xfrm>
          <a:off x="4627110" y="3580604"/>
          <a:ext cx="791432" cy="79143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566151"/>
            <a:satOff val="-50231"/>
            <a:lumOff val="-51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66151"/>
              <a:satOff val="-50231"/>
              <a:lumOff val="-5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/>
        </a:p>
      </dsp:txBody>
      <dsp:txXfrm>
        <a:off x="4805182" y="3580604"/>
        <a:ext cx="435288" cy="595553"/>
      </dsp:txXfrm>
    </dsp:sp>
    <dsp:sp modelId="{CCB32A88-90DC-4E7D-A3F9-68CEDF536E9B}">
      <dsp:nvSpPr>
        <dsp:cNvPr id="0" name=""/>
        <dsp:cNvSpPr/>
      </dsp:nvSpPr>
      <dsp:spPr>
        <a:xfrm>
          <a:off x="4979162" y="4980831"/>
          <a:ext cx="791432" cy="79143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/>
        </a:p>
      </dsp:txBody>
      <dsp:txXfrm>
        <a:off x="5157234" y="4980831"/>
        <a:ext cx="435288" cy="5955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953229-0B4F-45DD-AE38-2E52C02FF503}">
      <dsp:nvSpPr>
        <dsp:cNvPr id="0" name=""/>
        <dsp:cNvSpPr/>
      </dsp:nvSpPr>
      <dsp:spPr>
        <a:xfrm rot="16200000">
          <a:off x="-875328" y="876123"/>
          <a:ext cx="3819001" cy="2066754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Членство в комиссии. С немедленным вступлением в силу д-р Каролина Адлер была назначена председателем Горной комиссии UIAA. Позднее это предложение было одобрено Руководящим комитетом НАСА. Лоуд Бекерс присоединился к Комиссии по речам в качестве полноправного члена, но останется частью Комиссии по защите гор и частью связи между двумя комиссиями</a:t>
          </a:r>
          <a:r>
            <a:rPr lang="en-US" sz="1200" kern="12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.</a:t>
          </a:r>
          <a:endParaRPr lang="ru-RU" sz="1200" kern="1200" dirty="0">
            <a:solidFill>
              <a:schemeClr val="tx1">
                <a:lumMod val="95000"/>
                <a:lumOff val="5000"/>
              </a:schemeClr>
            </a:solidFill>
            <a:latin typeface="+mj-lt"/>
          </a:endParaRPr>
        </a:p>
      </dsp:txBody>
      <dsp:txXfrm rot="5400000">
        <a:off x="795" y="763800"/>
        <a:ext cx="2066754" cy="2291401"/>
      </dsp:txXfrm>
    </dsp:sp>
    <dsp:sp modelId="{8854CE68-B17B-4B6B-BD1B-B68DFA812EDE}">
      <dsp:nvSpPr>
        <dsp:cNvPr id="0" name=""/>
        <dsp:cNvSpPr/>
      </dsp:nvSpPr>
      <dsp:spPr>
        <a:xfrm rot="16200000">
          <a:off x="1344381" y="876123"/>
          <a:ext cx="3819001" cy="2066754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Спонсорские отчеты и вопросы. Предложения по определению критериев спонсорства и увеличению источников дохода для запуска проектных идей и инициатив.
Коммуникационные стратегии и проблемы. Необходима большая синергия между проектами устойчивого развития и другими системными инициативами и проектами UIAA. Подтверждая, что представители по защите горных районов примут участие в конференциях 2016 года в целях укрепления сетей, Исследовательской ассоциации, более широкого участия и сотрудничества с государственным и частным секторами.</a:t>
          </a:r>
        </a:p>
      </dsp:txBody>
      <dsp:txXfrm rot="5400000">
        <a:off x="2220504" y="763800"/>
        <a:ext cx="2066754" cy="2291401"/>
      </dsp:txXfrm>
    </dsp:sp>
    <dsp:sp modelId="{1A7A9360-CCBE-4BAB-A34E-07B0E6BEAE5C}">
      <dsp:nvSpPr>
        <dsp:cNvPr id="0" name=""/>
        <dsp:cNvSpPr/>
      </dsp:nvSpPr>
      <dsp:spPr>
        <a:xfrm rot="16200000">
          <a:off x="3568192" y="876123"/>
          <a:ext cx="3819001" cy="2066754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Премия UIAA Mountain Defense Award за 2016 год. Продление срока реализации проекта с 15 по 30 июня. Потенциальное участие в проекте Ambassador (для более широких мандатов UIAA в области MPA и устойчивого развития).
* УИАА уважает горы. Развитие проекта в ближайшие годы за пределами Европы сосредоточено на работе с национальными федерациями, входящими в UIAA.</a:t>
          </a:r>
        </a:p>
      </dsp:txBody>
      <dsp:txXfrm rot="5400000">
        <a:off x="4444315" y="763800"/>
        <a:ext cx="2066754" cy="22914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B31ED-0411-461A-810C-10E0EEC722D6}" type="datetimeFigureOut">
              <a:rPr lang="ru-RU" smtClean="0"/>
              <a:t>12.04.21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4B138-50A1-4B1C-9471-89C2086A74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027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B31ED-0411-461A-810C-10E0EEC722D6}" type="datetimeFigureOut">
              <a:rPr lang="ru-RU" smtClean="0"/>
              <a:t>12.04.21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4B138-50A1-4B1C-9471-89C2086A74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097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B31ED-0411-461A-810C-10E0EEC722D6}" type="datetimeFigureOut">
              <a:rPr lang="ru-RU" smtClean="0"/>
              <a:t>12.04.21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4B138-50A1-4B1C-9471-89C2086A74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420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B31ED-0411-461A-810C-10E0EEC722D6}" type="datetimeFigureOut">
              <a:rPr lang="ru-RU" smtClean="0"/>
              <a:t>12.04.21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4B138-50A1-4B1C-9471-89C2086A74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199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B31ED-0411-461A-810C-10E0EEC722D6}" type="datetimeFigureOut">
              <a:rPr lang="ru-RU" smtClean="0"/>
              <a:t>12.04.21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4B138-50A1-4B1C-9471-89C2086A74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837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B31ED-0411-461A-810C-10E0EEC722D6}" type="datetimeFigureOut">
              <a:rPr lang="ru-RU" smtClean="0"/>
              <a:t>12.04.21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4B138-50A1-4B1C-9471-89C2086A74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161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B31ED-0411-461A-810C-10E0EEC722D6}" type="datetimeFigureOut">
              <a:rPr lang="ru-RU" smtClean="0"/>
              <a:t>12.04.21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4B138-50A1-4B1C-9471-89C2086A74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087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B31ED-0411-461A-810C-10E0EEC722D6}" type="datetimeFigureOut">
              <a:rPr lang="ru-RU" smtClean="0"/>
              <a:t>12.04.21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4B138-50A1-4B1C-9471-89C2086A74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345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B31ED-0411-461A-810C-10E0EEC722D6}" type="datetimeFigureOut">
              <a:rPr lang="ru-RU" smtClean="0"/>
              <a:t>12.04.21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4B138-50A1-4B1C-9471-89C2086A74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464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B31ED-0411-461A-810C-10E0EEC722D6}" type="datetimeFigureOut">
              <a:rPr lang="ru-RU" smtClean="0"/>
              <a:t>12.04.21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4B138-50A1-4B1C-9471-89C2086A74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621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B31ED-0411-461A-810C-10E0EEC722D6}" type="datetimeFigureOut">
              <a:rPr lang="ru-RU" smtClean="0"/>
              <a:t>12.04.21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4B138-50A1-4B1C-9471-89C2086A74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344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B31ED-0411-461A-810C-10E0EEC722D6}" type="datetimeFigureOut">
              <a:rPr lang="ru-RU" smtClean="0"/>
              <a:t>12.04.21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4B138-50A1-4B1C-9471-89C2086A74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73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&#231;&#231;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06647BE-17BC-4CA2-9DA3-C1695F160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7101" y="891540"/>
            <a:ext cx="5866189" cy="4074074"/>
          </a:xfrm>
        </p:spPr>
        <p:txBody>
          <a:bodyPr>
            <a:normAutofit fontScale="90000"/>
          </a:bodyPr>
          <a:lstStyle/>
          <a:p>
            <a:pPr algn="l"/>
            <a:r>
              <a:rPr lang="ru-RU" sz="6800" dirty="0"/>
              <a:t>Альпинистская деятельность Западно-Каспийского университета</a:t>
            </a:r>
          </a:p>
        </p:txBody>
      </p:sp>
      <p:sp>
        <p:nvSpPr>
          <p:cNvPr id="25" name="Rectangle 21">
            <a:extLst>
              <a:ext uri="{FF2B5EF4-FFF2-40B4-BE49-F238E27FC236}">
                <a16:creationId xmlns:a16="http://schemas.microsoft.com/office/drawing/2014/main" id="{D7D32065-BC60-4FA9-9D89-111C744F5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" r="2" b="2"/>
          <a:stretch/>
        </p:blipFill>
        <p:spPr>
          <a:xfrm>
            <a:off x="7367899" y="679505"/>
            <a:ext cx="4639186" cy="507111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3671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A52877-5011-457F-A378-7E1A7EA4A124}"/>
              </a:ext>
            </a:extLst>
          </p:cNvPr>
          <p:cNvSpPr txBox="1"/>
          <p:nvPr/>
        </p:nvSpPr>
        <p:spPr>
          <a:xfrm>
            <a:off x="643467" y="1698171"/>
            <a:ext cx="3962061" cy="45163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3600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КОНФЕРЕНЦИЯ ПО УСТОЙЧИВОМУ ТУРИЗМУ В АЗЕРБАЙДЖАНЕ</a:t>
            </a:r>
            <a:endParaRPr lang="en-US" sz="3600" b="1" i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6DE354-30B9-462E-8F00-4AF51897F8FE}"/>
              </a:ext>
            </a:extLst>
          </p:cNvPr>
          <p:cNvSpPr txBox="1"/>
          <p:nvPr/>
        </p:nvSpPr>
        <p:spPr>
          <a:xfrm>
            <a:off x="5070020" y="434824"/>
            <a:ext cx="6478513" cy="52429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dirty="0">
                <a:latin typeface="+mj-lt"/>
              </a:rPr>
              <a:t>Устойчивый туризм был в центре внимания двухдневной конференции, организованной Западно-Каспийским Университетом, спонсором инаугурационной премии UIAA по защите гор, в Баку, Азербайджан</a:t>
            </a:r>
            <a:r>
              <a:rPr lang="en-US" sz="1700" dirty="0">
                <a:latin typeface="+mj-lt"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dirty="0">
                <a:latin typeface="+mj-lt"/>
              </a:rPr>
              <a:t>Среди 20 докладчиков и 50 участников были вице-президент UIAA Питер Фаркас и президент Горной комиссии UIAA Линда Макмиллан, представители Всемирного фонда дикой природы</a:t>
            </a:r>
            <a:r>
              <a:rPr lang="az-Latn-AZ" sz="1700" dirty="0">
                <a:latin typeface="+mj-lt"/>
              </a:rPr>
              <a:t>, </a:t>
            </a:r>
            <a:r>
              <a:rPr lang="ru-RU" sz="1700" dirty="0">
                <a:latin typeface="+mj-lt"/>
              </a:rPr>
              <a:t>Министр экологии и природных ресурсов</a:t>
            </a:r>
            <a:r>
              <a:rPr lang="az-Latn-AZ" sz="1700" dirty="0">
                <a:latin typeface="+mj-lt"/>
              </a:rPr>
              <a:t> </a:t>
            </a:r>
            <a:r>
              <a:rPr lang="ru-RU" sz="1700" dirty="0">
                <a:latin typeface="+mj-lt"/>
              </a:rPr>
              <a:t>Гусейна Багиров и специалисты по экотуризму. Более половины территории Азербайджана покрыто горами, и докладчики обсудили “ценную роль альпинизма и альпинистских видов спорта для развития устойчивого туризма” в горных регионах по всему миру, таких как Кавказ. Дискуссия вокруг устойчивого туризма важна, поскольку Азербайджан является примером страны, которая быстро начинает эксплуатировать горный туризм. Организаторы конференции согласились с тем, что биоразнообразие на Кавказе может стать активом для привлечения туризма, но ряд проблем остается нерешенным: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dirty="0">
                <a:latin typeface="+mj-lt"/>
              </a:rPr>
              <a:t>Существует необходимость в подготовке большего числа инструкторов и гидов для активного туризма.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dirty="0">
                <a:latin typeface="+mj-lt"/>
              </a:rPr>
              <a:t>Необходимо повышать осведомленность местного населения об устойчивом туризме в соответствии с национальными традициями.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dirty="0">
                <a:latin typeface="+mj-lt"/>
              </a:rPr>
              <a:t>Существует необходимость защиты флоры и фауны, а также признания особых популяций животных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dirty="0">
                <a:latin typeface="+mj-lt"/>
              </a:rPr>
              <a:t>Экологические законы нуждаются в усилении.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dirty="0">
                <a:latin typeface="+mj-lt"/>
              </a:rPr>
              <a:t> Облегчение визового процесса для туристов из-за рубежа</a:t>
            </a:r>
            <a:endParaRPr lang="en-US" sz="1700" dirty="0">
              <a:latin typeface="+mj-lt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1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0">
            <a:extLst>
              <a:ext uri="{FF2B5EF4-FFF2-40B4-BE49-F238E27FC236}">
                <a16:creationId xmlns:a16="http://schemas.microsoft.com/office/drawing/2014/main" id="{6027F030-58A9-44B8-ABF5-0372D2954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: Shape 12">
            <a:extLst>
              <a:ext uri="{FF2B5EF4-FFF2-40B4-BE49-F238E27FC236}">
                <a16:creationId xmlns:a16="http://schemas.microsoft.com/office/drawing/2014/main" id="{A6328306-71F0-4C12-A2D9-7C857146B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81666" y="741294"/>
            <a:ext cx="5422335" cy="5422335"/>
          </a:xfrm>
          <a:custGeom>
            <a:avLst/>
            <a:gdLst>
              <a:gd name="connsiteX0" fmla="*/ 0 w 5422335"/>
              <a:gd name="connsiteY0" fmla="*/ 539819 h 5422335"/>
              <a:gd name="connsiteX1" fmla="*/ 539819 w 5422335"/>
              <a:gd name="connsiteY1" fmla="*/ 0 h 5422335"/>
              <a:gd name="connsiteX2" fmla="*/ 5422335 w 5422335"/>
              <a:gd name="connsiteY2" fmla="*/ 0 h 5422335"/>
              <a:gd name="connsiteX3" fmla="*/ 5422335 w 5422335"/>
              <a:gd name="connsiteY3" fmla="*/ 4816159 h 5422335"/>
              <a:gd name="connsiteX4" fmla="*/ 4816159 w 5422335"/>
              <a:gd name="connsiteY4" fmla="*/ 5422335 h 5422335"/>
              <a:gd name="connsiteX5" fmla="*/ 1331251 w 5422335"/>
              <a:gd name="connsiteY5" fmla="*/ 5422335 h 5422335"/>
              <a:gd name="connsiteX6" fmla="*/ 0 w 5422335"/>
              <a:gd name="connsiteY6" fmla="*/ 4091084 h 5422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22335" h="5422335">
                <a:moveTo>
                  <a:pt x="0" y="539819"/>
                </a:moveTo>
                <a:lnTo>
                  <a:pt x="539819" y="0"/>
                </a:lnTo>
                <a:lnTo>
                  <a:pt x="5422335" y="0"/>
                </a:lnTo>
                <a:lnTo>
                  <a:pt x="5422335" y="4816159"/>
                </a:lnTo>
                <a:lnTo>
                  <a:pt x="4816159" y="5422335"/>
                </a:lnTo>
                <a:lnTo>
                  <a:pt x="1331251" y="5422335"/>
                </a:lnTo>
                <a:lnTo>
                  <a:pt x="0" y="4091084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Freeform: Shape 14">
            <a:extLst>
              <a:ext uri="{FF2B5EF4-FFF2-40B4-BE49-F238E27FC236}">
                <a16:creationId xmlns:a16="http://schemas.microsoft.com/office/drawing/2014/main" id="{64AB010C-C307-4A53-9D97-39C6AAB2E0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917505" y="-622183"/>
            <a:ext cx="1508163" cy="1508163"/>
          </a:xfrm>
          <a:custGeom>
            <a:avLst/>
            <a:gdLst>
              <a:gd name="connsiteX0" fmla="*/ 0 w 1508163"/>
              <a:gd name="connsiteY0" fmla="*/ 1321630 h 1508163"/>
              <a:gd name="connsiteX1" fmla="*/ 1321630 w 1508163"/>
              <a:gd name="connsiteY1" fmla="*/ 0 h 1508163"/>
              <a:gd name="connsiteX2" fmla="*/ 1508163 w 1508163"/>
              <a:gd name="connsiteY2" fmla="*/ 0 h 1508163"/>
              <a:gd name="connsiteX3" fmla="*/ 1508163 w 1508163"/>
              <a:gd name="connsiteY3" fmla="*/ 1508163 h 1508163"/>
              <a:gd name="connsiteX4" fmla="*/ 0 w 1508163"/>
              <a:gd name="connsiteY4" fmla="*/ 1508163 h 1508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8163" h="1508163">
                <a:moveTo>
                  <a:pt x="0" y="1321630"/>
                </a:moveTo>
                <a:lnTo>
                  <a:pt x="1321630" y="0"/>
                </a:lnTo>
                <a:lnTo>
                  <a:pt x="1508163" y="0"/>
                </a:lnTo>
                <a:lnTo>
                  <a:pt x="1508163" y="1508163"/>
                </a:lnTo>
                <a:lnTo>
                  <a:pt x="0" y="150816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Rectangle 16">
            <a:extLst>
              <a:ext uri="{FF2B5EF4-FFF2-40B4-BE49-F238E27FC236}">
                <a16:creationId xmlns:a16="http://schemas.microsoft.com/office/drawing/2014/main" id="{3252C512-4076-456E-AD89-50B0316453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853041" y="342543"/>
            <a:ext cx="678106" cy="67810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18">
            <a:extLst>
              <a:ext uri="{FF2B5EF4-FFF2-40B4-BE49-F238E27FC236}">
                <a16:creationId xmlns:a16="http://schemas.microsoft.com/office/drawing/2014/main" id="{71C24C9E-C2F4-4FA4-947B-6CBAC7C3A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550345" y="2526029"/>
            <a:ext cx="1827638" cy="182763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20">
            <a:extLst>
              <a:ext uri="{FF2B5EF4-FFF2-40B4-BE49-F238E27FC236}">
                <a16:creationId xmlns:a16="http://schemas.microsoft.com/office/drawing/2014/main" id="{604B7750-FFCA-4912-AC2E-989EECC94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828903" y="2552919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22">
            <a:extLst>
              <a:ext uri="{FF2B5EF4-FFF2-40B4-BE49-F238E27FC236}">
                <a16:creationId xmlns:a16="http://schemas.microsoft.com/office/drawing/2014/main" id="{52494659-52DF-4053-975B-36F06255E2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463972" y="5565676"/>
            <a:ext cx="1425687" cy="1425687"/>
          </a:xfrm>
          <a:custGeom>
            <a:avLst/>
            <a:gdLst>
              <a:gd name="connsiteX0" fmla="*/ 0 w 1425687"/>
              <a:gd name="connsiteY0" fmla="*/ 0 h 1425687"/>
              <a:gd name="connsiteX1" fmla="*/ 1425687 w 1425687"/>
              <a:gd name="connsiteY1" fmla="*/ 0 h 1425687"/>
              <a:gd name="connsiteX2" fmla="*/ 1425687 w 1425687"/>
              <a:gd name="connsiteY2" fmla="*/ 819509 h 1425687"/>
              <a:gd name="connsiteX3" fmla="*/ 819509 w 1425687"/>
              <a:gd name="connsiteY3" fmla="*/ 1425687 h 1425687"/>
              <a:gd name="connsiteX4" fmla="*/ 0 w 1425687"/>
              <a:gd name="connsiteY4" fmla="*/ 1425687 h 1425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5687" h="1425687">
                <a:moveTo>
                  <a:pt x="0" y="0"/>
                </a:moveTo>
                <a:lnTo>
                  <a:pt x="1425687" y="0"/>
                </a:lnTo>
                <a:lnTo>
                  <a:pt x="1425687" y="819509"/>
                </a:lnTo>
                <a:lnTo>
                  <a:pt x="819509" y="1425687"/>
                </a:lnTo>
                <a:lnTo>
                  <a:pt x="0" y="1425687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24">
            <a:extLst>
              <a:ext uri="{FF2B5EF4-FFF2-40B4-BE49-F238E27FC236}">
                <a16:creationId xmlns:a16="http://schemas.microsoft.com/office/drawing/2014/main" id="{EE807326-229C-458C-BDA0-C72126216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CADE1D5-E79C-4CEF-BEFD-B66EFB394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1FE694-F00F-4AB0-9D2F-86392B2CBCFF}"/>
              </a:ext>
            </a:extLst>
          </p:cNvPr>
          <p:cNvSpPr txBox="1"/>
          <p:nvPr/>
        </p:nvSpPr>
        <p:spPr>
          <a:xfrm>
            <a:off x="3204642" y="-33489"/>
            <a:ext cx="5782716" cy="2150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2800" b="1" i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Встреча с Международной Федерацией Скалолазания и Альпинизма: 23.05.2016</a:t>
            </a:r>
            <a:endParaRPr lang="en-US" sz="2800" b="1" i="1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54FC8EB5-1620-43B8-B816-8A91B6EA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43866" y="5708769"/>
            <a:ext cx="2313591" cy="1156796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3D544515-9F93-4809-A102-B49C85F46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797" y="6332156"/>
            <a:ext cx="1066816" cy="533408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B3BBE79-6C2F-4B0D-B326-F71831F34553}"/>
              </a:ext>
            </a:extLst>
          </p:cNvPr>
          <p:cNvSpPr txBox="1"/>
          <p:nvPr/>
        </p:nvSpPr>
        <p:spPr>
          <a:xfrm>
            <a:off x="140100" y="2517378"/>
            <a:ext cx="5045468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900" dirty="0">
                <a:latin typeface="+mj-lt"/>
              </a:rPr>
              <a:t>В середине мая, в те же выходные, что и сессия Руководящего комитета НАСА, Комиссия НАСА по горной обороне провела свое ежегодное заседание и провела совместное заседание с Приемной комиссией НАСА. На встрече были обсуждены следующие вопросы: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32E03EAE-C027-4457-8289-01E1EDBD48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5445953"/>
              </p:ext>
            </p:extLst>
          </p:nvPr>
        </p:nvGraphicFramePr>
        <p:xfrm>
          <a:off x="5456667" y="1891326"/>
          <a:ext cx="6511865" cy="3819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35760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room filled with people&#10;&#10;Description automatically generated">
            <a:extLst>
              <a:ext uri="{FF2B5EF4-FFF2-40B4-BE49-F238E27FC236}">
                <a16:creationId xmlns:a16="http://schemas.microsoft.com/office/drawing/2014/main" id="{492EA558-5CC6-6D47-AF1C-00D19C07A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>
          <a:xfrm>
            <a:off x="33347" y="0"/>
            <a:ext cx="12191980" cy="6857990"/>
          </a:xfrm>
          <a:prstGeom prst="rect">
            <a:avLst/>
          </a:prstGeom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159DB-A7B4-B64E-A5B5-9D1361DDB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Горы: Конференция “Культуры, Ландшафты и Биоразнообразие”, май 2019 г.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4183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2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14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558368-8CD7-4344-8676-12B299A1476E}"/>
              </a:ext>
            </a:extLst>
          </p:cNvPr>
          <p:cNvSpPr txBox="1"/>
          <p:nvPr/>
        </p:nvSpPr>
        <p:spPr>
          <a:xfrm>
            <a:off x="1245072" y="1289765"/>
            <a:ext cx="3651101" cy="4270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2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 Западно-Каспийском университете проходит международная конференция "Горы: Культура, Ландшафты и биоразнообразие", посвященная 96-летию со дня рождения общенационального лидера Гейдара Алиева</a:t>
            </a:r>
            <a:endParaRPr lang="en-US" sz="27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6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6BAC61-394B-41FB-83F2-BC7F4A60B9EF}"/>
              </a:ext>
            </a:extLst>
          </p:cNvPr>
          <p:cNvSpPr txBox="1"/>
          <p:nvPr/>
        </p:nvSpPr>
        <p:spPr>
          <a:xfrm>
            <a:off x="6297233" y="518400"/>
            <a:ext cx="4771607" cy="5837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alpha val="80000"/>
                  </a:schemeClr>
                </a:solidFill>
                <a:latin typeface="+mj-lt"/>
              </a:rPr>
              <a:t>Выступая на пленарном заседании конференции, Председатель Попечительского совета университета Гусейн Багиров отметил неоценимую роль великого лидера в истории Азербайджана, его вклад в становление и укрепление нашего государства, а также его работу по улучшению окружающей среды. Багиров подчеркнул важность конференции с точки зрения обсуждения проблем отрасли с участием ведущих исследователей со всего мира. Конференция продолжила свою работу сессионными заседаниями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  <a:latin typeface="+mj-lt"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alpha val="80000"/>
                  </a:schemeClr>
                </a:solidFill>
                <a:latin typeface="+mj-lt"/>
              </a:rPr>
              <a:t>Следует отметить, что в конференции приняли участие зарубежные исследователи из около 40 стран, а также местные эксперты. Конференция проходила на сессиях "Горные экосистемы, эколого-биологическое разнообразие", "Горные ландшафты", "Горные культуры", "Горный туризм и рекреация". Участники конференции подчеркнули, что конференция приведет к новым научным исследованиям, важным с точки зрения обсуждения проблем отрасли и определения шагов, которые необходимо предпринять.</a:t>
            </a:r>
            <a:endParaRPr lang="en-US" dirty="0">
              <a:solidFill>
                <a:schemeClr val="tx1">
                  <a:alpha val="80000"/>
                </a:schemeClr>
              </a:solidFill>
              <a:latin typeface="+mj-lt"/>
            </a:endParaRPr>
          </a:p>
        </p:txBody>
      </p:sp>
      <p:sp>
        <p:nvSpPr>
          <p:cNvPr id="28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923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3CCC5A4-FC56-4F41-BCEC-B0EEFD8B12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0" b="215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502DA5-DC6F-8B41-818A-4DF1661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КАВКАЗСКИЙ ГОРНЫЙ ФОРУМ-2019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681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9442CC-F20E-4CC5-9FC8-A9DDD9494051}"/>
              </a:ext>
            </a:extLst>
          </p:cNvPr>
          <p:cNvSpPr txBox="1"/>
          <p:nvPr/>
        </p:nvSpPr>
        <p:spPr>
          <a:xfrm>
            <a:off x="642938" y="642938"/>
            <a:ext cx="10904538" cy="1400175"/>
          </a:xfrm>
          <a:prstGeom prst="rect">
            <a:avLst/>
          </a:prstGeom>
          <a:noFill/>
        </p:spPr>
        <p:txBody>
          <a:bodyPr wrap="square" anchor="t">
            <a:normAutofit fontScale="92500" lnSpcReduction="20000"/>
          </a:bodyPr>
          <a:lstStyle/>
          <a:p>
            <a:pPr algn="ctr">
              <a:spcAft>
                <a:spcPts val="600"/>
              </a:spcAft>
            </a:pPr>
            <a:r>
              <a:rPr lang="ru-RU" sz="2600" b="1" i="1" dirty="0">
                <a:latin typeface="+mj-lt"/>
              </a:rPr>
              <a:t>Делегация Научно-исследовательского института горных культур и ландшафтов Западно-Каспийского университета приняла участие в международном "Кавказском Горном форуме-2019", проходившем в Анкаранском университете, Турция. (4 ноября 2019 года)</a:t>
            </a:r>
            <a:endParaRPr lang="ru-RU" sz="26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F8F637-7256-4EE6-A940-EA1F6E5FD5BC}"/>
              </a:ext>
            </a:extLst>
          </p:cNvPr>
          <p:cNvSpPr txBox="1"/>
          <p:nvPr/>
        </p:nvSpPr>
        <p:spPr>
          <a:xfrm>
            <a:off x="642938" y="2111375"/>
            <a:ext cx="10904538" cy="4102100"/>
          </a:xfrm>
          <a:prstGeom prst="rect">
            <a:avLst/>
          </a:prstGeom>
          <a:noFill/>
        </p:spPr>
        <p:txBody>
          <a:bodyPr wrap="square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ru-RU" sz="2400" dirty="0">
                <a:latin typeface="+mj-lt"/>
              </a:rPr>
              <a:t>В рамках форума будут представлены "Дневник кавказоведения", исследования по устойчивому развитию гор, развитию горных регионов и др.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ru-RU" sz="2400" dirty="0">
                <a:latin typeface="+mj-lt"/>
              </a:rPr>
              <a:t>Председатель Попечительского совета Западно-Каспийского университета Гусейн Багиров выступил на Форуме "Экологические проблемы Кавказских гор: перспективы их решения" и ответил на вопросы исследователей. В работе форума принимают участие ведущие ученые и исследователи из научно-исследовательских центров всего мира. Форум считается важной площадкой для обсуждения существующих проблем в этой сфере и анализа решений</a:t>
            </a:r>
            <a:r>
              <a:rPr lang="en-US" sz="2400" dirty="0">
                <a:latin typeface="+mj-lt"/>
              </a:rPr>
              <a:t>.</a:t>
            </a:r>
            <a:endParaRPr lang="ru-R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6183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yt1s.com - Qərbi Kaspi Universiteti  Beynəlxalq konfrans 1 dəqiqədə_480p">
            <a:hlinkClick r:id="" action="ppaction://media"/>
            <a:extLst>
              <a:ext uri="{FF2B5EF4-FFF2-40B4-BE49-F238E27FC236}">
                <a16:creationId xmlns:a16="http://schemas.microsoft.com/office/drawing/2014/main" id="{42678C51-0103-4504-B1DC-3CCE4AB73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1086" y="808070"/>
            <a:ext cx="9756146" cy="548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11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9673DD-793D-4BC4-92D9-EF6B678144A0}"/>
              </a:ext>
            </a:extLst>
          </p:cNvPr>
          <p:cNvSpPr txBox="1"/>
          <p:nvPr/>
        </p:nvSpPr>
        <p:spPr>
          <a:xfrm>
            <a:off x="605838" y="1289765"/>
            <a:ext cx="4943136" cy="4270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5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Книги, изданные Университетом по альпинизму</a:t>
            </a:r>
            <a:endParaRPr lang="en-US" sz="5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258B57-2CCC-4F2E-9595-3861EE6AE8A2}"/>
              </a:ext>
            </a:extLst>
          </p:cNvPr>
          <p:cNvSpPr txBox="1"/>
          <p:nvPr/>
        </p:nvSpPr>
        <p:spPr>
          <a:xfrm>
            <a:off x="6096001" y="518400"/>
            <a:ext cx="4972840" cy="6182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1">
                    <a:alpha val="80000"/>
                  </a:schemeClr>
                </a:solidFill>
                <a:latin typeface="+mj-lt"/>
              </a:rPr>
              <a:t>1.</a:t>
            </a:r>
            <a:r>
              <a:rPr lang="ru-RU" sz="2000" i="1" dirty="0">
                <a:solidFill>
                  <a:schemeClr val="tx1">
                    <a:alpha val="80000"/>
                  </a:schemeClr>
                </a:solidFill>
                <a:latin typeface="+mj-lt"/>
              </a:rPr>
              <a:t> Первая Азербайджано-Антарктическая экспедиция. Лыжи на Южном полюсе (книга I) Повестка дня Антарктиды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1">
                    <a:alpha val="80000"/>
                  </a:schemeClr>
                </a:solidFill>
                <a:latin typeface="+mj-lt"/>
              </a:rPr>
              <a:t>2.</a:t>
            </a:r>
            <a:r>
              <a:rPr lang="ru-RU" sz="2000" i="1" dirty="0">
                <a:solidFill>
                  <a:schemeClr val="tx1">
                    <a:alpha val="80000"/>
                  </a:schemeClr>
                </a:solidFill>
                <a:latin typeface="+mj-lt"/>
              </a:rPr>
              <a:t> Первая Азербайджано-Антарктическая экспедиция. Катание на лыжах на Южном полюсе (Книга II) климат в Антарктиде. Глобальные последствия</a:t>
            </a:r>
            <a:br>
              <a:rPr lang="en-US" sz="2000" i="1" dirty="0">
                <a:solidFill>
                  <a:schemeClr val="tx1">
                    <a:alpha val="80000"/>
                  </a:schemeClr>
                </a:solidFill>
                <a:latin typeface="+mj-lt"/>
              </a:rPr>
            </a:br>
            <a:r>
              <a:rPr lang="en-US" sz="2000" i="1" dirty="0">
                <a:solidFill>
                  <a:schemeClr val="tx1">
                    <a:alpha val="80000"/>
                  </a:schemeClr>
                </a:solidFill>
                <a:latin typeface="+mj-lt"/>
              </a:rPr>
              <a:t>3.</a:t>
            </a:r>
            <a:r>
              <a:rPr lang="ru-RU" sz="2000" i="1" dirty="0">
                <a:solidFill>
                  <a:schemeClr val="tx1">
                    <a:alpha val="80000"/>
                  </a:schemeClr>
                </a:solidFill>
                <a:latin typeface="+mj-lt"/>
              </a:rPr>
              <a:t> Первая Азербайджано-Антарктическая экспедиция. Катание на лыжах к Южному полюсу (Книга III) Замороженный кусок Хундваны</a:t>
            </a:r>
            <a:br>
              <a:rPr lang="en-US" sz="2000" i="1" dirty="0">
                <a:solidFill>
                  <a:schemeClr val="tx1">
                    <a:alpha val="80000"/>
                  </a:schemeClr>
                </a:solidFill>
                <a:latin typeface="+mj-lt"/>
              </a:rPr>
            </a:br>
            <a:r>
              <a:rPr lang="en-US" sz="2000" i="1" dirty="0">
                <a:solidFill>
                  <a:schemeClr val="tx1">
                    <a:alpha val="80000"/>
                  </a:schemeClr>
                </a:solidFill>
                <a:latin typeface="+mj-lt"/>
              </a:rPr>
              <a:t> 4.</a:t>
            </a:r>
            <a:r>
              <a:rPr lang="ru-RU" sz="2000" i="1" dirty="0">
                <a:solidFill>
                  <a:schemeClr val="tx1">
                    <a:alpha val="80000"/>
                  </a:schemeClr>
                </a:solidFill>
                <a:latin typeface="+mj-lt"/>
              </a:rPr>
              <a:t> Геология Африки Г. Каримов</a:t>
            </a:r>
            <a:br>
              <a:rPr lang="en-US" sz="2000" i="1" dirty="0">
                <a:solidFill>
                  <a:schemeClr val="tx1">
                    <a:alpha val="80000"/>
                  </a:schemeClr>
                </a:solidFill>
                <a:latin typeface="+mj-lt"/>
              </a:rPr>
            </a:br>
            <a:r>
              <a:rPr lang="en-US" sz="2000" i="1" dirty="0">
                <a:solidFill>
                  <a:schemeClr val="tx1">
                    <a:alpha val="80000"/>
                  </a:schemeClr>
                </a:solidFill>
                <a:latin typeface="+mj-lt"/>
              </a:rPr>
              <a:t>5.</a:t>
            </a:r>
            <a:r>
              <a:rPr lang="ru-RU" sz="2000" i="1" dirty="0">
                <a:solidFill>
                  <a:schemeClr val="tx1">
                    <a:alpha val="80000"/>
                  </a:schemeClr>
                </a:solidFill>
                <a:latin typeface="+mj-lt"/>
              </a:rPr>
              <a:t> Биологическое разнообразие Южной Африки, 2012.Гусейн Багиров, Гара Мустафаев, Азерчин Мурадов</a:t>
            </a:r>
            <a:br>
              <a:rPr lang="en-US" sz="2000" i="1" dirty="0">
                <a:solidFill>
                  <a:schemeClr val="tx1">
                    <a:alpha val="80000"/>
                  </a:schemeClr>
                </a:solidFill>
                <a:latin typeface="+mj-lt"/>
              </a:rPr>
            </a:br>
            <a:r>
              <a:rPr lang="en-US" sz="2000" i="1" dirty="0">
                <a:solidFill>
                  <a:schemeClr val="tx1">
                    <a:alpha val="80000"/>
                  </a:schemeClr>
                </a:solidFill>
                <a:latin typeface="+mj-lt"/>
              </a:rPr>
              <a:t>6.</a:t>
            </a:r>
            <a:r>
              <a:rPr lang="ru-RU" sz="2000" i="1" dirty="0">
                <a:solidFill>
                  <a:schemeClr val="tx1">
                    <a:alpha val="80000"/>
                  </a:schemeClr>
                </a:solidFill>
                <a:latin typeface="+mj-lt"/>
              </a:rPr>
              <a:t> Дневник Акангаквы (первая Азербайджано-Южноамериканская научная экспедиция).Гусейн Багиров (VI книга)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1">
                    <a:alpha val="80000"/>
                  </a:schemeClr>
                </a:solidFill>
                <a:latin typeface="+mj-lt"/>
              </a:rPr>
              <a:t>7.</a:t>
            </a:r>
            <a:r>
              <a:rPr lang="ru-RU" sz="2000" i="1" dirty="0">
                <a:solidFill>
                  <a:schemeClr val="tx1">
                    <a:alpha val="80000"/>
                  </a:schemeClr>
                </a:solidFill>
                <a:latin typeface="+mj-lt"/>
              </a:rPr>
              <a:t> Геология Южной Америки (IX книга</a:t>
            </a:r>
            <a:r>
              <a:rPr lang="en-US" sz="2000" i="1" dirty="0">
                <a:solidFill>
                  <a:schemeClr val="tx1">
                    <a:alpha val="80000"/>
                  </a:schemeClr>
                </a:solidFill>
                <a:latin typeface="+mj-lt"/>
              </a:rPr>
              <a:t>)</a:t>
            </a:r>
            <a:endParaRPr lang="ru-RU" sz="2000" i="1" dirty="0">
              <a:solidFill>
                <a:schemeClr val="tx1">
                  <a:alpha val="80000"/>
                </a:schemeClr>
              </a:solidFill>
              <a:latin typeface="+mj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1">
                    <a:alpha val="80000"/>
                  </a:schemeClr>
                </a:solidFill>
                <a:latin typeface="+mj-lt"/>
              </a:rPr>
              <a:t>8.</a:t>
            </a:r>
            <a:r>
              <a:rPr lang="ru-RU" sz="2000" i="1" dirty="0">
                <a:solidFill>
                  <a:schemeClr val="tx1">
                    <a:alpha val="80000"/>
                  </a:schemeClr>
                </a:solidFill>
                <a:latin typeface="+mj-lt"/>
              </a:rPr>
              <a:t> Биологическое разнообразие Южной Америки. Зир " Провел Последнюю Тренировку Перед Матчем(X книга</a:t>
            </a:r>
            <a:r>
              <a:rPr lang="en-US" sz="2000" i="1" dirty="0">
                <a:solidFill>
                  <a:schemeClr val="tx1">
                    <a:alpha val="80000"/>
                  </a:schemeClr>
                </a:solidFill>
                <a:latin typeface="+mj-lt"/>
              </a:rPr>
              <a:t>)</a:t>
            </a:r>
          </a:p>
        </p:txBody>
      </p:sp>
      <p:sp>
        <p:nvSpPr>
          <p:cNvPr id="21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7727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2FB12AE-71D1-47FD-9AC3-EE2C07424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A07618-AD8D-4641-9391-F54CA7EF8707}"/>
              </a:ext>
            </a:extLst>
          </p:cNvPr>
          <p:cNvSpPr txBox="1"/>
          <p:nvPr/>
        </p:nvSpPr>
        <p:spPr>
          <a:xfrm>
            <a:off x="643468" y="621792"/>
            <a:ext cx="4989890" cy="5413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Горный Клуб Университета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4853C7E-3CBA-4464-865F-6044D94B1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338487" y="2994212"/>
            <a:ext cx="1345385" cy="668410"/>
          </a:xfrm>
          <a:custGeom>
            <a:avLst/>
            <a:gdLst>
              <a:gd name="connsiteX0" fmla="*/ 0 w 1345385"/>
              <a:gd name="connsiteY0" fmla="*/ 668410 h 668410"/>
              <a:gd name="connsiteX1" fmla="*/ 672692 w 1345385"/>
              <a:gd name="connsiteY1" fmla="*/ 0 h 668410"/>
              <a:gd name="connsiteX2" fmla="*/ 1345385 w 1345385"/>
              <a:gd name="connsiteY2" fmla="*/ 668410 h 66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5385" h="668410">
                <a:moveTo>
                  <a:pt x="0" y="668410"/>
                </a:moveTo>
                <a:lnTo>
                  <a:pt x="672692" y="0"/>
                </a:lnTo>
                <a:lnTo>
                  <a:pt x="1345385" y="668410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EFEC59-B929-4851-9DEF-9106F2797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3480" y="2760304"/>
            <a:ext cx="418137" cy="418137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C132392-D5FF-4588-8FA1-5BAD77BF6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508836" y="4124955"/>
            <a:ext cx="635336" cy="63533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EAC045-695C-4E73-9B7C-AFD6FB22D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36522" y="4621062"/>
            <a:ext cx="224347" cy="224347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404A7A3A-BEAE-4BC6-A163-5D0E5F8C4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10175676" y="5597890"/>
            <a:ext cx="2982940" cy="148197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2ED3B7D-405D-4DFA-8608-B6DE74671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46240" y="5280494"/>
            <a:ext cx="841505" cy="84150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E35C6C-E7ED-4412-99FB-0AA488AB684F}"/>
              </a:ext>
            </a:extLst>
          </p:cNvPr>
          <p:cNvSpPr txBox="1"/>
          <p:nvPr/>
        </p:nvSpPr>
        <p:spPr>
          <a:xfrm>
            <a:off x="6096000" y="643466"/>
            <a:ext cx="5452532" cy="557106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100" dirty="0">
                <a:latin typeface="+mj-lt"/>
              </a:rPr>
              <a:t>Альпинистский клуб был создан в 2008 году. Студенты нашего университета активно участвовали в экспедициях. Каждый год по случаю дня рождения общенационального лидера Гейдара Алиева организуются марши на вершину имени Гейдара Алиева, расположенную в Гызыл-Гая. Также были покорены вершины Шахдага, Туфандага, Базардузу гор Большого Кавказа.</a:t>
            </a:r>
            <a:endParaRPr lang="en-US" sz="2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31701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7" r="9094" b="5807"/>
          <a:stretch/>
        </p:blipFill>
        <p:spPr>
          <a:xfrm>
            <a:off x="6355442" y="10"/>
            <a:ext cx="5836558" cy="5130404"/>
          </a:xfrm>
          <a:custGeom>
            <a:avLst/>
            <a:gdLst/>
            <a:ahLst/>
            <a:cxnLst/>
            <a:rect l="l" t="t" r="r" b="b"/>
            <a:pathLst>
              <a:path w="5836558" h="5130414">
                <a:moveTo>
                  <a:pt x="2376055" y="0"/>
                </a:moveTo>
                <a:lnTo>
                  <a:pt x="5836558" y="0"/>
                </a:lnTo>
                <a:lnTo>
                  <a:pt x="5836558" y="5130414"/>
                </a:lnTo>
                <a:lnTo>
                  <a:pt x="0" y="5130414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666" y="2565212"/>
            <a:ext cx="6270964" cy="239045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ru-RU" sz="5400" dirty="0"/>
              <a:t>Ледолазание</a:t>
            </a:r>
            <a:br>
              <a:rPr lang="en-US" sz="5400" dirty="0"/>
            </a:br>
            <a:r>
              <a:rPr lang="ru-RU" sz="2200" b="0" i="0" dirty="0">
                <a:solidFill>
                  <a:srgbClr val="2C2C2C"/>
                </a:solidFill>
                <a:effectLst/>
              </a:rPr>
              <a:t>Открытый чемпионат Азербайджана по </a:t>
            </a:r>
            <a:r>
              <a:rPr lang="ru-RU" sz="2200" dirty="0">
                <a:solidFill>
                  <a:srgbClr val="2C2C2C"/>
                </a:solidFill>
              </a:rPr>
              <a:t>ледолазанию </a:t>
            </a:r>
            <a:r>
              <a:rPr lang="ru-RU" sz="2200" b="0" i="0" dirty="0">
                <a:solidFill>
                  <a:srgbClr val="2C2C2C"/>
                </a:solidFill>
                <a:effectLst/>
              </a:rPr>
              <a:t>прошел в замерзших водопадах близ села Лаза Гусарского района. Двухдневная гонка, организованная Ассоциацией федераций альпинизма и экстремальных видов спорта (ADEINFA), организованная Министерством молодежи и спорта, проходила среди юношей и девушек. Спортсмены, успешно завершившие отборочные соревнования на чемпионате, вышли в полуфинал. Затем состоялся заключительный этап. Среди девушек, участвовавших в забеге, была и студентка Западного университета. Так, наша студентка Фидан Новрузова, член Спортивного клуба Западного университета, заняла третье место.</a:t>
            </a:r>
            <a:endParaRPr lang="en-US" sz="22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EB73228-F09B-409F-9EC1-7E853C4F5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1840" y="5292509"/>
            <a:ext cx="6610160" cy="1565491"/>
          </a:xfrm>
          <a:custGeom>
            <a:avLst/>
            <a:gdLst>
              <a:gd name="connsiteX0" fmla="*/ 1186806 w 6610160"/>
              <a:gd name="connsiteY0" fmla="*/ 0 h 1565491"/>
              <a:gd name="connsiteX1" fmla="*/ 1692132 w 6610160"/>
              <a:gd name="connsiteY1" fmla="*/ 0 h 1565491"/>
              <a:gd name="connsiteX2" fmla="*/ 6104834 w 6610160"/>
              <a:gd name="connsiteY2" fmla="*/ 0 h 1565491"/>
              <a:gd name="connsiteX3" fmla="*/ 6610160 w 6610160"/>
              <a:gd name="connsiteY3" fmla="*/ 0 h 1565491"/>
              <a:gd name="connsiteX4" fmla="*/ 6610160 w 6610160"/>
              <a:gd name="connsiteY4" fmla="*/ 1565491 h 1565491"/>
              <a:gd name="connsiteX5" fmla="*/ 0 w 6610160"/>
              <a:gd name="connsiteY5" fmla="*/ 1565491 h 1565491"/>
              <a:gd name="connsiteX6" fmla="*/ 724290 w 6610160"/>
              <a:gd name="connsiteY6" fmla="*/ 1591 h 1565491"/>
              <a:gd name="connsiteX7" fmla="*/ 1186070 w 6610160"/>
              <a:gd name="connsiteY7" fmla="*/ 1591 h 156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10160" h="1565491">
                <a:moveTo>
                  <a:pt x="1186806" y="0"/>
                </a:moveTo>
                <a:lnTo>
                  <a:pt x="1692132" y="0"/>
                </a:lnTo>
                <a:lnTo>
                  <a:pt x="6104834" y="0"/>
                </a:lnTo>
                <a:lnTo>
                  <a:pt x="6610160" y="0"/>
                </a:lnTo>
                <a:lnTo>
                  <a:pt x="6610160" y="1565491"/>
                </a:lnTo>
                <a:lnTo>
                  <a:pt x="0" y="1565491"/>
                </a:lnTo>
                <a:lnTo>
                  <a:pt x="724290" y="1591"/>
                </a:lnTo>
                <a:lnTo>
                  <a:pt x="1186070" y="1591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150A4AE-7BE7-480D-BD8C-3951E6479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92510"/>
            <a:ext cx="6144370" cy="1565491"/>
          </a:xfrm>
          <a:custGeom>
            <a:avLst/>
            <a:gdLst>
              <a:gd name="connsiteX0" fmla="*/ 0 w 6144370"/>
              <a:gd name="connsiteY0" fmla="*/ 0 h 1565491"/>
              <a:gd name="connsiteX1" fmla="*/ 6144370 w 6144370"/>
              <a:gd name="connsiteY1" fmla="*/ 0 h 1565491"/>
              <a:gd name="connsiteX2" fmla="*/ 5419344 w 6144370"/>
              <a:gd name="connsiteY2" fmla="*/ 1565491 h 1565491"/>
              <a:gd name="connsiteX3" fmla="*/ 0 w 6144370"/>
              <a:gd name="connsiteY3" fmla="*/ 1565491 h 156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44370" h="1565491">
                <a:moveTo>
                  <a:pt x="0" y="0"/>
                </a:moveTo>
                <a:lnTo>
                  <a:pt x="6144370" y="0"/>
                </a:lnTo>
                <a:lnTo>
                  <a:pt x="5419344" y="1565491"/>
                </a:lnTo>
                <a:lnTo>
                  <a:pt x="0" y="1565491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27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FF"/>
                </a:solidFill>
              </a:rPr>
              <a:t>Содержание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>
                <a:latin typeface="+mj-lt"/>
              </a:rPr>
              <a:t>-</a:t>
            </a:r>
            <a:r>
              <a:rPr lang="ru-RU" dirty="0">
                <a:latin typeface="+mj-lt"/>
              </a:rPr>
              <a:t>В какую горную организацию входит университет?</a:t>
            </a:r>
            <a:endParaRPr lang="az-Latn-AZ" dirty="0">
              <a:latin typeface="+mj-lt"/>
            </a:endParaRPr>
          </a:p>
          <a:p>
            <a:pPr marL="0" indent="0">
              <a:buNone/>
            </a:pPr>
            <a:r>
              <a:rPr lang="en-US" dirty="0">
                <a:latin typeface="+mj-lt"/>
              </a:rPr>
              <a:t>-</a:t>
            </a:r>
            <a:r>
              <a:rPr lang="ru-RU" dirty="0">
                <a:latin typeface="+mj-lt"/>
              </a:rPr>
              <a:t>В каких экспедициях учавствовал университет </a:t>
            </a:r>
            <a:r>
              <a:rPr lang="en-US" dirty="0">
                <a:latin typeface="+mj-lt"/>
              </a:rPr>
              <a:t>?</a:t>
            </a:r>
            <a:endParaRPr lang="az-Latn-AZ" dirty="0">
              <a:latin typeface="+mj-lt"/>
            </a:endParaRPr>
          </a:p>
          <a:p>
            <a:pPr marL="0" indent="0">
              <a:buNone/>
            </a:pPr>
            <a:r>
              <a:rPr lang="en-US" dirty="0">
                <a:latin typeface="+mj-lt"/>
              </a:rPr>
              <a:t>-</a:t>
            </a:r>
            <a:r>
              <a:rPr lang="ru-RU" dirty="0">
                <a:latin typeface="+mj-lt"/>
              </a:rPr>
              <a:t>Альпинистская база университета</a:t>
            </a:r>
          </a:p>
          <a:p>
            <a:pPr marL="0" indent="0">
              <a:buNone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- </a:t>
            </a: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Институт Горных Культур и Ландшафтов</a:t>
            </a:r>
            <a:endParaRPr lang="az-Latn-AZ" dirty="0">
              <a:latin typeface="+mj-lt"/>
            </a:endParaRPr>
          </a:p>
          <a:p>
            <a:pPr marL="0" indent="0">
              <a:buNone/>
            </a:pPr>
            <a:r>
              <a:rPr lang="en-US" dirty="0">
                <a:latin typeface="+mj-lt"/>
              </a:rPr>
              <a:t>-</a:t>
            </a:r>
            <a:r>
              <a:rPr lang="ru-RU" dirty="0">
                <a:latin typeface="+mj-lt"/>
              </a:rPr>
              <a:t>Конференции и мероприятия, связанные с альпинизмом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-</a:t>
            </a:r>
            <a:r>
              <a:rPr lang="ru-RU" dirty="0">
                <a:latin typeface="+mj-lt"/>
              </a:rPr>
              <a:t>Книги, изданные Университетом по альпинизму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-</a:t>
            </a:r>
            <a:r>
              <a:rPr lang="ru-RU" dirty="0">
                <a:latin typeface="+mj-lt"/>
              </a:rPr>
              <a:t>Альпинистский клуб университета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2879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79" y="6427968"/>
            <a:ext cx="8984974" cy="4571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ru-RU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Обеспечение подготовки местных альпинистов</a:t>
            </a:r>
            <a:br>
              <a:rPr lang="az-Latn-AZ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2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12900" b="-1"/>
          <a:stretch/>
        </p:blipFill>
        <p:spPr>
          <a:xfrm>
            <a:off x="24" y="-119260"/>
            <a:ext cx="6095974" cy="4252522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3" r="3909" b="2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074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D5CA41-46DE-40CA-B1C7-A47253831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086" y="825413"/>
            <a:ext cx="3751253" cy="2510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17D491-3411-4E1E-8FD3-2D2C73867A68}"/>
              </a:ext>
            </a:extLst>
          </p:cNvPr>
          <p:cNvSpPr txBox="1"/>
          <p:nvPr/>
        </p:nvSpPr>
        <p:spPr>
          <a:xfrm>
            <a:off x="5481602" y="1802054"/>
            <a:ext cx="609372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0" i="0" dirty="0">
                <a:solidFill>
                  <a:srgbClr val="2C2C2C"/>
                </a:solidFill>
                <a:effectLst/>
                <a:latin typeface="+mj-lt"/>
              </a:rPr>
              <a:t>В Гахском районе прошел горный учебно-тренировочный сбор, участники из разных возрастных групп прошли базовые горные курсы в течение 5 дней. Студенты Западного университета также активно участвовали в тренингах. Сотрудник и тренер Спортивного клуба Западного университета прошел обучение по истории альпинизма, видам, веревочным салфеткам в Душанбе. Спортивный клуб Западного университета имеет большой опыт в горном туризме, и в летние месяцы деятельность клуба будет продолжаться маршами к некоторым горным вершинам в нашей стране и за ее пределами.</a:t>
            </a:r>
            <a:endParaRPr lang="ru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27AD70-9E5B-4C30-87C8-A4B776C83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041" y="3522134"/>
            <a:ext cx="3751252" cy="251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219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7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7328" y="1594238"/>
            <a:ext cx="6274591" cy="335160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ru-RU" sz="6000" dirty="0">
                <a:solidFill>
                  <a:schemeClr val="bg1"/>
                </a:solidFill>
              </a:rPr>
              <a:t>Скалолазание</a:t>
            </a:r>
            <a:br>
              <a:rPr lang="az-Latn-AZ" sz="6000" dirty="0">
                <a:solidFill>
                  <a:schemeClr val="bg1"/>
                </a:solidFill>
              </a:rPr>
            </a:br>
            <a:r>
              <a:rPr lang="ru-RU" sz="2800" b="0" i="0" dirty="0">
                <a:solidFill>
                  <a:schemeClr val="bg1">
                    <a:lumMod val="95000"/>
                  </a:schemeClr>
                </a:solidFill>
                <a:effectLst/>
                <a:latin typeface="Baskerville"/>
              </a:rPr>
              <a:t>Спортивный клуб Западно - Каспийского университета занял первое место в чемпионате страны. Клуб представляли студенты Факультета политических и социальных наук университета Джахангир Джахангирли, Рахиб Гусейнов и Фатима Сафарова.</a:t>
            </a:r>
            <a:endParaRPr lang="en-US" sz="6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0634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ru-RU" dirty="0"/>
              <a:t>Средства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r>
              <a:rPr lang="ru-RU" sz="2400" dirty="0"/>
              <a:t>Скалодромы (внутренние и наружные)</a:t>
            </a:r>
          </a:p>
          <a:p>
            <a:r>
              <a:rPr lang="ru-RU" sz="2400"/>
              <a:t>Горная база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00688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1">
            <a:extLst>
              <a:ext uri="{FF2B5EF4-FFF2-40B4-BE49-F238E27FC236}">
                <a16:creationId xmlns:a16="http://schemas.microsoft.com/office/drawing/2014/main" id="{A061BA2E-A388-41C5-B73A-B0FEB6B10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4" r="-1" b="20273"/>
          <a:stretch/>
        </p:blipFill>
        <p:spPr>
          <a:xfrm>
            <a:off x="-1" y="10"/>
            <a:ext cx="6096001" cy="685799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0" r="2" b="12371"/>
          <a:stretch/>
        </p:blipFill>
        <p:spPr>
          <a:xfrm>
            <a:off x="6094476" y="10"/>
            <a:ext cx="6094477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E192A2-3ED3-4081-8A86-A22B51141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52902" y="-1181101"/>
            <a:ext cx="3886200" cy="12192001"/>
          </a:xfrm>
          <a:prstGeom prst="rect">
            <a:avLst/>
          </a:prstGeom>
          <a:gradFill>
            <a:gsLst>
              <a:gs pos="41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9991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Крытая Скалодромная стена</a:t>
            </a:r>
            <a:endParaRPr lang="en-US" sz="7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575039"/>
            <a:ext cx="97840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</p:spTree>
    <p:extLst>
      <p:ext uri="{BB962C8B-B14F-4D97-AF65-F5344CB8AC3E}">
        <p14:creationId xmlns:p14="http://schemas.microsoft.com/office/powerpoint/2010/main" val="3749309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window, person, building&#10;&#10;Description automatically generated">
            <a:extLst>
              <a:ext uri="{FF2B5EF4-FFF2-40B4-BE49-F238E27FC236}">
                <a16:creationId xmlns:a16="http://schemas.microsoft.com/office/drawing/2014/main" id="{32633F25-5754-F64D-9EF3-4398C34482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" r="26035" b="1"/>
          <a:stretch/>
        </p:blipFill>
        <p:spPr>
          <a:xfrm rot="5400000">
            <a:off x="5219952" y="-118181"/>
            <a:ext cx="6857999" cy="70943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34066D6-1B59-4642-A86D-39464CEE9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527208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c 11">
            <a:extLst>
              <a:ext uri="{FF2B5EF4-FFF2-40B4-BE49-F238E27FC236}">
                <a16:creationId xmlns:a16="http://schemas.microsoft.com/office/drawing/2014/main" id="{18E928D9-3091-4385-B979-265D55AD0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03011">
            <a:off x="1718653" y="70086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0BEEB5-5E61-044D-8520-2A9239800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688" y="920689"/>
            <a:ext cx="5016023" cy="27986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6000" dirty="0">
                <a:solidFill>
                  <a:srgbClr val="FFFFFF"/>
                </a:solidFill>
              </a:rPr>
              <a:t>Наружная Скалодромная стена</a:t>
            </a:r>
            <a:endParaRPr lang="en-US" sz="6000" dirty="0">
              <a:solidFill>
                <a:srgbClr val="FFFFFF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02432-D774-4CF5-94E8-7D52D0105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1186" y="4626633"/>
            <a:ext cx="491961" cy="4919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F9EBB4-5078-47B2-AAA0-DF4A88D81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27932" y="5011563"/>
            <a:ext cx="731558" cy="731558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2338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9" t="31818" r="2342"/>
          <a:stretch/>
        </p:blipFill>
        <p:spPr>
          <a:xfrm>
            <a:off x="19" y="0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6600" dirty="0"/>
              <a:t>Горная база</a:t>
            </a:r>
            <a:endParaRPr lang="en-US" sz="66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1B82F2-4F65-4B22-A2EA-204CE2FE3F39}"/>
              </a:ext>
            </a:extLst>
          </p:cNvPr>
          <p:cNvSpPr txBox="1"/>
          <p:nvPr/>
        </p:nvSpPr>
        <p:spPr>
          <a:xfrm>
            <a:off x="86969" y="5575039"/>
            <a:ext cx="88719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+mj-lt"/>
              </a:rPr>
              <a:t>В Хыналыге расположена альпинистская база Западно-Каспийского университета.</a:t>
            </a:r>
          </a:p>
        </p:txBody>
      </p:sp>
    </p:spTree>
    <p:extLst>
      <p:ext uri="{BB962C8B-B14F-4D97-AF65-F5344CB8AC3E}">
        <p14:creationId xmlns:p14="http://schemas.microsoft.com/office/powerpoint/2010/main" val="2219843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B946D7-1CA4-446E-8795-007CACFDE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2416F2-BC84-4D7C-80C6-6296C10C3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95338" y="981075"/>
            <a:ext cx="10601325" cy="4552949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410E71-3F39-AD4D-B154-635E0644C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097" y="1428750"/>
            <a:ext cx="9117807" cy="2105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Спасибо за внимание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30623A-AB89-4E04-AC9A-2BAFBF85A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800" y="3771366"/>
            <a:ext cx="5486400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6352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254" y="1023384"/>
            <a:ext cx="5558489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В какую горную организацию входит университет</a:t>
            </a:r>
            <a:r>
              <a:rPr lang="en-US" dirty="0"/>
              <a:t>?</a:t>
            </a:r>
            <a:br>
              <a:rPr lang="az-Latn-AZ" dirty="0"/>
            </a:br>
            <a:endParaRPr lang="ru-RU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460" y="2871849"/>
            <a:ext cx="5558489" cy="4351338"/>
          </a:xfrm>
        </p:spPr>
        <p:txBody>
          <a:bodyPr>
            <a:normAutofit/>
          </a:bodyPr>
          <a:lstStyle/>
          <a:p>
            <a:r>
              <a:rPr lang="ru-RU" dirty="0"/>
              <a:t>Международная Федерация Скалолазания и Альпинизма (UIAA) с 2020 года.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: Shape 19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12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20887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209086"/>
            <a:ext cx="3876848" cy="4064925"/>
          </a:xfrm>
        </p:spPr>
        <p:txBody>
          <a:bodyPr anchor="ctr">
            <a:normAutofit/>
          </a:bodyPr>
          <a:lstStyle/>
          <a:p>
            <a:r>
              <a:rPr lang="ru-RU" sz="3600" dirty="0"/>
              <a:t>В каких экспедициях учавствовал университет</a:t>
            </a:r>
            <a:r>
              <a:rPr lang="en-US" sz="3600" dirty="0"/>
              <a:t>?</a:t>
            </a:r>
            <a:br>
              <a:rPr lang="az-Latn-AZ" sz="3600" dirty="0"/>
            </a:br>
            <a:endParaRPr lang="ru-RU" sz="5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725F33-435F-480E-996D-205671CDC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4360" y="73152"/>
            <a:ext cx="1178966" cy="232963"/>
            <a:chOff x="594360" y="73152"/>
            <a:chExt cx="1178966" cy="232963"/>
          </a:xfrm>
        </p:grpSpPr>
        <p:sp>
          <p:nvSpPr>
            <p:cNvPr id="14" name="Rectangle 64">
              <a:extLst>
                <a:ext uri="{FF2B5EF4-FFF2-40B4-BE49-F238E27FC236}">
                  <a16:creationId xmlns:a16="http://schemas.microsoft.com/office/drawing/2014/main" id="{07687CC5-056E-447F-A348-E9196E738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18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66">
              <a:extLst>
                <a:ext uri="{FF2B5EF4-FFF2-40B4-BE49-F238E27FC236}">
                  <a16:creationId xmlns:a16="http://schemas.microsoft.com/office/drawing/2014/main" id="{4B7194FF-E2A4-49A6-A54A-A0B6A1AC24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18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7ED6E1D0-56BF-487D-9BD1-5D8FD7938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922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AD27C1B6-91C6-4DFC-99E9-F0B83DC5DC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922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B4A16B45-8536-4A38-B36E-A26F7ACED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427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F64F5F52-7BB7-4B43-BB5B-67DB66689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427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789C00E1-E374-485E-A40E-BCF0E6C8A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9315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9AEDDA19-1BE9-4BD1-A087-110713905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9315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9BF3970B-5A82-4527-AB38-536DF5FCF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4360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B0A9D7D8-F150-43E1-83AD-CE553B3BD7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4360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5F94325E-CD9B-4404-A2CF-D130B5387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895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7E5DF248-D56C-4D96-920E-D1FC7FDDA6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895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C0B1AD48-9001-4AEF-AA30-56CAEC2B73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400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4864399F-6339-4CD7-A92C-52BA2D57A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400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BA4AC9BF-79DA-4D77-8227-BC5CC7563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6904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84310BC6-6BB6-49A0-88BA-4302E8E4F8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6904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4840B5CD-1F12-405E-89D3-92A9D17389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4409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AD8181A7-FF60-4734-B51C-E622917E1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4409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BF5BAC90-7E94-452F-B85C-17EB7C248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1913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7DABFDCB-F31D-4192-A6C4-9841F0E4E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1913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044D453-4C9B-4091-9430-A5BD6BD385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1359953"/>
              </p:ext>
            </p:extLst>
          </p:nvPr>
        </p:nvGraphicFramePr>
        <p:xfrm>
          <a:off x="5614416" y="457200"/>
          <a:ext cx="6117336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3180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7636F8-F6A8-4A21-A5B0-C8F356E48E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06" r="12709"/>
          <a:stretch/>
        </p:blipFill>
        <p:spPr>
          <a:xfrm>
            <a:off x="167028" y="1682746"/>
            <a:ext cx="4293254" cy="31168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EAC2987-CA9C-46A2-9B8C-7CE62FA0992E}"/>
              </a:ext>
            </a:extLst>
          </p:cNvPr>
          <p:cNvSpPr txBox="1"/>
          <p:nvPr/>
        </p:nvSpPr>
        <p:spPr>
          <a:xfrm>
            <a:off x="4627310" y="804662"/>
            <a:ext cx="7055857" cy="4632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latin typeface="+mj-lt"/>
              </a:rPr>
              <a:t>Декабрь 2008 - январь 2009</a:t>
            </a:r>
            <a:br>
              <a:rPr lang="ru-RU" sz="2500" b="1" dirty="0">
                <a:latin typeface="+mj-lt"/>
              </a:rPr>
            </a:br>
            <a:r>
              <a:rPr lang="ru-RU" sz="2500" i="1" dirty="0">
                <a:latin typeface="+mj-lt"/>
              </a:rPr>
              <a:t>Азербайджано-Антарктическая научная экспедиция </a:t>
            </a:r>
            <a:br>
              <a:rPr lang="ru-RU" sz="2500" dirty="0">
                <a:latin typeface="+mj-lt"/>
              </a:rPr>
            </a:br>
            <a:r>
              <a:rPr lang="ru-RU" sz="2000" dirty="0">
                <a:latin typeface="+mj-lt"/>
              </a:rPr>
              <a:t>Председатель Попечительского совета Западно-Каспийского университета его возглавил Гусейн Багиров.  За время своего пребывания в Антарктиде экспедиция провела более пятисот метеорологических наблюдений, а разнообразие большого количества образцов горных пород и минералов привело к очень интересным представлениям о лабораторных работах, результатах новейших анализов, а также о геологическом строении, тектонике и магнетизме Юга. Гусейн Багиров был представителем первого мусульманского государства, поднявшего флаг Азербайджана на горе Винсон, самой высокой вершине Антарктиды.</a:t>
            </a:r>
          </a:p>
        </p:txBody>
      </p:sp>
    </p:spTree>
    <p:extLst>
      <p:ext uri="{BB962C8B-B14F-4D97-AF65-F5344CB8AC3E}">
        <p14:creationId xmlns:p14="http://schemas.microsoft.com/office/powerpoint/2010/main" val="686228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28FB9B-F167-4722-B55F-FEBF623B69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15"/>
          <a:stretch/>
        </p:blipFill>
        <p:spPr>
          <a:xfrm>
            <a:off x="435978" y="1410809"/>
            <a:ext cx="3349004" cy="33490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1B9976-51DA-4F5A-A021-F6A2C8AB7862}"/>
              </a:ext>
            </a:extLst>
          </p:cNvPr>
          <p:cNvSpPr txBox="1"/>
          <p:nvPr/>
        </p:nvSpPr>
        <p:spPr>
          <a:xfrm>
            <a:off x="4775922" y="1506364"/>
            <a:ext cx="6941606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latin typeface="+mj-lt"/>
              </a:rPr>
              <a:t>Декабрь 2009 - январь 2010</a:t>
            </a:r>
            <a:br>
              <a:rPr lang="ru-RU" sz="2500" b="1" dirty="0">
                <a:latin typeface="+mj-lt"/>
              </a:rPr>
            </a:br>
            <a:r>
              <a:rPr lang="ru-RU" sz="2500" i="1" dirty="0">
                <a:latin typeface="+mj-lt"/>
              </a:rPr>
              <a:t>Азербайджано-южноамериканская научная экспедиция </a:t>
            </a:r>
            <a:br>
              <a:rPr lang="ru-RU" sz="2500" b="1" dirty="0">
                <a:latin typeface="+mj-lt"/>
              </a:rPr>
            </a:br>
            <a:r>
              <a:rPr lang="ru-RU" sz="2000" dirty="0">
                <a:latin typeface="+mj-lt"/>
              </a:rPr>
              <a:t>Азербайджанские путешественники подняли на вершине Аконкагуа государственный флаг Азербайджанской Республики и мемориальную доску со словами "Я горжусь тем, что я азербайджанец" с изображением покойного президента Гейдара Алиева.</a:t>
            </a:r>
          </a:p>
        </p:txBody>
      </p:sp>
    </p:spTree>
    <p:extLst>
      <p:ext uri="{BB962C8B-B14F-4D97-AF65-F5344CB8AC3E}">
        <p14:creationId xmlns:p14="http://schemas.microsoft.com/office/powerpoint/2010/main" val="1349919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2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812858-4C46-4AA1-BBC3-943A6FF354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40" r="9775"/>
          <a:stretch/>
        </p:blipFill>
        <p:spPr>
          <a:xfrm>
            <a:off x="507030" y="1659686"/>
            <a:ext cx="3773406" cy="32305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5B8455C-AB76-42EE-83EE-0464348B5EAA}"/>
              </a:ext>
            </a:extLst>
          </p:cNvPr>
          <p:cNvSpPr txBox="1"/>
          <p:nvPr/>
        </p:nvSpPr>
        <p:spPr>
          <a:xfrm>
            <a:off x="5276969" y="1502628"/>
            <a:ext cx="6098344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700" b="1" dirty="0">
                <a:latin typeface="+mj-lt"/>
              </a:rPr>
              <a:t>Август 2009 </a:t>
            </a:r>
          </a:p>
          <a:p>
            <a:pPr algn="ctr"/>
            <a:r>
              <a:rPr lang="ru-RU" sz="2700" i="1" dirty="0">
                <a:latin typeface="+mj-lt"/>
              </a:rPr>
              <a:t>Азербайджано</a:t>
            </a:r>
            <a:r>
              <a:rPr lang="ru-RU" sz="2700" b="1" dirty="0">
                <a:latin typeface="+mj-lt"/>
              </a:rPr>
              <a:t> - </a:t>
            </a:r>
            <a:r>
              <a:rPr lang="ru-RU" sz="2700" i="1" dirty="0">
                <a:latin typeface="+mj-lt"/>
              </a:rPr>
              <a:t>Африканская научная экспедиция</a:t>
            </a:r>
            <a:br>
              <a:rPr lang="ru-RU" sz="2700" b="1" dirty="0">
                <a:latin typeface="+mj-lt"/>
              </a:rPr>
            </a:br>
            <a:r>
              <a:rPr lang="ru-RU" sz="2400" dirty="0">
                <a:latin typeface="+mj-lt"/>
              </a:rPr>
              <a:t>Целью номер один,поставленной экспедицией, было, конечно, большое политическое значение-поднятие государственного флага Азербайджанской Республики на высоте 5895 м над уровнем моря на вершине УХОРУ вулкана Кибо горы Килиманжаро</a:t>
            </a:r>
          </a:p>
        </p:txBody>
      </p:sp>
    </p:spTree>
    <p:extLst>
      <p:ext uri="{BB962C8B-B14F-4D97-AF65-F5344CB8AC3E}">
        <p14:creationId xmlns:p14="http://schemas.microsoft.com/office/powerpoint/2010/main" val="80149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BDA406A-636C-445A-854B-2853419EE5B6}"/>
              </a:ext>
            </a:extLst>
          </p:cNvPr>
          <p:cNvSpPr txBox="1"/>
          <p:nvPr/>
        </p:nvSpPr>
        <p:spPr>
          <a:xfrm>
            <a:off x="3048000" y="707541"/>
            <a:ext cx="6096000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Институт Горных Ландшафтов Университета.</a:t>
            </a:r>
            <a:endParaRPr kumimoji="0" lang="az-Latn-AZ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EF78836-E3BF-41F8-BB95-1C46DF715C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240170"/>
            <a:ext cx="5181600" cy="4351338"/>
          </a:xfrm>
        </p:spPr>
        <p:txBody>
          <a:bodyPr>
            <a:normAutofit fontScale="77500" lnSpcReduction="20000"/>
          </a:bodyPr>
          <a:lstStyle/>
          <a:p>
            <a:r>
              <a:rPr lang="ru-RU" sz="2900" dirty="0">
                <a:latin typeface="+mj-lt"/>
              </a:rPr>
              <a:t>Научно - исследовательский институт горных культур и ландшафтов-занимается научно-исследовательской деятельностью. Одной из основных задач Научно-исследовательского института горных культур и ландшафтов является разработка инновационных программ, ориентированных на горную тематику, индивидуальные исследования, экспериментальное обучение, с возможностью получения студентами как подробной, так и углубленной информации.</a:t>
            </a:r>
          </a:p>
          <a:p>
            <a:endParaRPr lang="ru-RU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83B68E2-6D5D-4B26-9493-A8481782E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240170"/>
            <a:ext cx="5181600" cy="4351338"/>
          </a:xfrm>
        </p:spPr>
        <p:txBody>
          <a:bodyPr>
            <a:normAutofit fontScale="77500" lnSpcReduction="20000"/>
          </a:bodyPr>
          <a:lstStyle/>
          <a:p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Институт стремится сотрудничать с другими правительственными и неправительственными органами, правительственными и неправительственными организациями, а также местными и зарубежными учреждениями в целях поощрения и распространения исследований высокого уровня по горным ландшафтам. Научно-исследовательская работа НИИ горных культур и ландшафтов также позволяет следить за динамикой и перспективами развития многих аспектов горного туризма и позволяет студентам быть в курсе инноваций. 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31485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D436E8F-9536-4EB7-917F-EFC92642C5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7268549"/>
              </p:ext>
            </p:extLst>
          </p:nvPr>
        </p:nvGraphicFramePr>
        <p:xfrm>
          <a:off x="0" y="1274164"/>
          <a:ext cx="4377128" cy="3979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8399C5F-380E-4865-BAEB-9D4A8C173A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3529928"/>
              </p:ext>
            </p:extLst>
          </p:nvPr>
        </p:nvGraphicFramePr>
        <p:xfrm>
          <a:off x="5441430" y="93618"/>
          <a:ext cx="6122647" cy="6764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6167878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1870</TotalTime>
  <Words>1629</Words>
  <Application>Microsoft Office PowerPoint</Application>
  <PresentationFormat>Widescreen</PresentationFormat>
  <Paragraphs>68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Avenir Next LT Pro</vt:lpstr>
      <vt:lpstr>Baskerville</vt:lpstr>
      <vt:lpstr>Calibri</vt:lpstr>
      <vt:lpstr>Calibri Light</vt:lpstr>
      <vt:lpstr>Office Theme</vt:lpstr>
      <vt:lpstr>Альпинистская деятельность Западно-Каспийского университета</vt:lpstr>
      <vt:lpstr>Содержание</vt:lpstr>
      <vt:lpstr>В какую горную организацию входит университет? </vt:lpstr>
      <vt:lpstr>В каких экспедициях учавствовал университет?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Горы: Конференция “Культуры, Ландшафты и Биоразнообразие”, май 2019 г.</vt:lpstr>
      <vt:lpstr>PowerPoint Presentation</vt:lpstr>
      <vt:lpstr>КАВКАЗСКИЙ ГОРНЫЙ ФОРУМ-2019</vt:lpstr>
      <vt:lpstr>PowerPoint Presentation</vt:lpstr>
      <vt:lpstr>PowerPoint Presentation</vt:lpstr>
      <vt:lpstr>PowerPoint Presentation</vt:lpstr>
      <vt:lpstr>PowerPoint Presentation</vt:lpstr>
      <vt:lpstr>Ледолазание Открытый чемпионат Азербайджана по ледолазанию прошел в замерзших водопадах близ села Лаза Гусарского района. Двухдневная гонка, организованная Ассоциацией федераций альпинизма и экстремальных видов спорта (ADEINFA), организованная Министерством молодежи и спорта, проходила среди юношей и девушек. Спортсмены, успешно завершившие отборочные соревнования на чемпионате, вышли в полуфинал. Затем состоялся заключительный этап. Среди девушек, участвовавших в забеге, была и студентка Западного университета. Так, наша студентка Фидан Новрузова, член Спортивного клуба Западного университета, заняла третье место.</vt:lpstr>
      <vt:lpstr>Обеспечение подготовки местных альпинистов </vt:lpstr>
      <vt:lpstr>PowerPoint Presentation</vt:lpstr>
      <vt:lpstr>Скалолазание Спортивный клуб Западно - Каспийского университета занял первое место в чемпионате страны. Клуб представляли студенты Факультета политических и социальных наук университета Джахангир Джахангирли, Рахиб Гусейнов и Фатима Сафарова.</vt:lpstr>
      <vt:lpstr>Средства</vt:lpstr>
      <vt:lpstr>Крытая Скалодромная стена</vt:lpstr>
      <vt:lpstr>Наружная Скалодромная стена</vt:lpstr>
      <vt:lpstr>Горная база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Mountain Club of Western Caspian University</dc:title>
  <dc:creator>BADALOV Elmir</dc:creator>
  <cp:lastModifiedBy>KAMİLƏ MƏMMƏDZADƏ</cp:lastModifiedBy>
  <cp:revision>41</cp:revision>
  <dcterms:created xsi:type="dcterms:W3CDTF">2020-10-02T07:45:03Z</dcterms:created>
  <dcterms:modified xsi:type="dcterms:W3CDTF">2021-04-12T09:49:51Z</dcterms:modified>
</cp:coreProperties>
</file>